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80" r:id="rId3"/>
    <p:sldId id="290" r:id="rId4"/>
    <p:sldId id="291" r:id="rId5"/>
    <p:sldId id="257" r:id="rId6"/>
    <p:sldId id="286" r:id="rId7"/>
    <p:sldId id="281" r:id="rId8"/>
    <p:sldId id="288" r:id="rId9"/>
    <p:sldId id="282" r:id="rId10"/>
    <p:sldId id="289" r:id="rId11"/>
    <p:sldId id="283" r:id="rId12"/>
    <p:sldId id="287" r:id="rId13"/>
    <p:sldId id="284" r:id="rId14"/>
    <p:sldId id="285" r:id="rId15"/>
  </p:sldIdLst>
  <p:sldSz cx="9144000" cy="6858000" type="screen4x3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FF6600"/>
    <a:srgbClr val="096713"/>
    <a:srgbClr val="FFFF00"/>
    <a:srgbClr val="B3D3EA"/>
    <a:srgbClr val="78ADC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610" autoAdjust="0"/>
    <p:restoredTop sz="95596" autoAdjust="0"/>
  </p:normalViewPr>
  <p:slideViewPr>
    <p:cSldViewPr>
      <p:cViewPr>
        <p:scale>
          <a:sx n="100" d="100"/>
          <a:sy n="100" d="100"/>
        </p:scale>
        <p:origin x="-1998" y="-2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40"/>
    </mc:Choice>
    <mc:Fallback>
      <c:style val="40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4401663991030247"/>
          <c:y val="3.5156204432779233E-2"/>
          <c:w val="0.66227240432066692"/>
          <c:h val="0.5128138670166229"/>
        </c:manualLayout>
      </c:layout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Объем выполненных работ</c:v>
                </c:pt>
              </c:strCache>
            </c:strRef>
          </c:tx>
          <c:invertIfNegative val="0"/>
          <c:cat>
            <c:strRef>
              <c:f>Лист1!$A$2:$A$7</c:f>
              <c:strCache>
                <c:ptCount val="6"/>
                <c:pt idx="0">
                  <c:v>Кадровые условия</c:v>
                </c:pt>
                <c:pt idx="1">
                  <c:v>Материально-технические условия</c:v>
                </c:pt>
                <c:pt idx="2">
                  <c:v>Социальное партнерство</c:v>
                </c:pt>
                <c:pt idx="3">
                  <c:v>Программно-методическое обеспечение</c:v>
                </c:pt>
                <c:pt idx="4">
                  <c:v>Воспитательно-образовательный процесс</c:v>
                </c:pt>
                <c:pt idx="5">
                  <c:v>Информационное обеспечение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60</c:v>
                </c:pt>
                <c:pt idx="1">
                  <c:v>65</c:v>
                </c:pt>
                <c:pt idx="2">
                  <c:v>70</c:v>
                </c:pt>
                <c:pt idx="3">
                  <c:v>50</c:v>
                </c:pt>
                <c:pt idx="4">
                  <c:v>75</c:v>
                </c:pt>
                <c:pt idx="5">
                  <c:v>70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Объем планируемых работ</c:v>
                </c:pt>
              </c:strCache>
            </c:strRef>
          </c:tx>
          <c:invertIfNegative val="0"/>
          <c:cat>
            <c:strRef>
              <c:f>Лист1!$A$2:$A$7</c:f>
              <c:strCache>
                <c:ptCount val="6"/>
                <c:pt idx="0">
                  <c:v>Кадровые условия</c:v>
                </c:pt>
                <c:pt idx="1">
                  <c:v>Материально-технические условия</c:v>
                </c:pt>
                <c:pt idx="2">
                  <c:v>Социальное партнерство</c:v>
                </c:pt>
                <c:pt idx="3">
                  <c:v>Программно-методическое обеспечение</c:v>
                </c:pt>
                <c:pt idx="4">
                  <c:v>Воспитательно-образовательный процесс</c:v>
                </c:pt>
                <c:pt idx="5">
                  <c:v>Информационное обеспечение</c:v>
                </c:pt>
              </c:strCache>
            </c:strRef>
          </c:cat>
          <c:val>
            <c:numRef>
              <c:f>Лист1!$C$2:$C$7</c:f>
              <c:numCache>
                <c:formatCode>General</c:formatCode>
                <c:ptCount val="6"/>
                <c:pt idx="0">
                  <c:v>40</c:v>
                </c:pt>
                <c:pt idx="1">
                  <c:v>35</c:v>
                </c:pt>
                <c:pt idx="2">
                  <c:v>30</c:v>
                </c:pt>
                <c:pt idx="3">
                  <c:v>50</c:v>
                </c:pt>
                <c:pt idx="4">
                  <c:v>25</c:v>
                </c:pt>
                <c:pt idx="5">
                  <c:v>30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pyramid"/>
        <c:axId val="100369152"/>
        <c:axId val="100371456"/>
        <c:axId val="0"/>
      </c:bar3DChart>
      <c:catAx>
        <c:axId val="100369152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200" b="1">
                <a:solidFill>
                  <a:srgbClr val="000000"/>
                </a:solidFill>
              </a:defRPr>
            </a:pPr>
            <a:endParaRPr lang="ru-RU"/>
          </a:p>
        </c:txPr>
        <c:crossAx val="100371456"/>
        <c:crosses val="autoZero"/>
        <c:auto val="1"/>
        <c:lblAlgn val="ctr"/>
        <c:lblOffset val="100"/>
        <c:noMultiLvlLbl val="0"/>
      </c:catAx>
      <c:valAx>
        <c:axId val="10037145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="1">
                <a:solidFill>
                  <a:srgbClr val="000000"/>
                </a:solidFill>
              </a:defRPr>
            </a:pPr>
            <a:endParaRPr lang="ru-RU"/>
          </a:p>
        </c:txPr>
        <c:crossAx val="10036915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8829930634947367"/>
          <c:y val="0.65710357609455239"/>
          <c:w val="0.28775577355204263"/>
          <c:h val="0.20320376308891486"/>
        </c:manualLayout>
      </c:layout>
      <c:overlay val="0"/>
      <c:txPr>
        <a:bodyPr/>
        <a:lstStyle/>
        <a:p>
          <a:pPr>
            <a:defRPr b="1">
              <a:solidFill>
                <a:srgbClr val="000000"/>
              </a:solidFill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1F5A4C4-3507-424B-89A7-657BEEBFBD6D}" type="doc">
      <dgm:prSet loTypeId="urn:microsoft.com/office/officeart/2005/8/layout/hProcess4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58DF322-5800-482A-8883-D10A020E977D}">
      <dgm:prSet phldrT="[Текст]"/>
      <dgm:spPr/>
      <dgm:t>
        <a:bodyPr/>
        <a:lstStyle/>
        <a:p>
          <a:r>
            <a:rPr lang="ru-RU" b="1" dirty="0" smtClean="0"/>
            <a:t>«Юный эколог Кубани»</a:t>
          </a:r>
          <a:endParaRPr lang="ru-RU" b="1" dirty="0"/>
        </a:p>
      </dgm:t>
    </dgm:pt>
    <dgm:pt modelId="{102567C1-9344-42A6-9F37-80BBA84895BD}" type="parTrans" cxnId="{0F8B7268-C1A2-49BB-B198-4337D00126C6}">
      <dgm:prSet/>
      <dgm:spPr/>
      <dgm:t>
        <a:bodyPr/>
        <a:lstStyle/>
        <a:p>
          <a:endParaRPr lang="ru-RU"/>
        </a:p>
      </dgm:t>
    </dgm:pt>
    <dgm:pt modelId="{1A2FA89C-5538-4B94-B4DE-E43B228354D4}" type="sibTrans" cxnId="{0F8B7268-C1A2-49BB-B198-4337D00126C6}">
      <dgm:prSet/>
      <dgm:spPr/>
      <dgm:t>
        <a:bodyPr/>
        <a:lstStyle/>
        <a:p>
          <a:endParaRPr lang="ru-RU"/>
        </a:p>
      </dgm:t>
    </dgm:pt>
    <dgm:pt modelId="{252711C1-5C64-45D0-8780-5103A8745A65}">
      <dgm:prSet phldrT="[Текст]"/>
      <dgm:spPr/>
      <dgm:t>
        <a:bodyPr/>
        <a:lstStyle/>
        <a:p>
          <a:r>
            <a:rPr lang="ru-RU" b="1" dirty="0" smtClean="0">
              <a:solidFill>
                <a:srgbClr val="000000"/>
              </a:solidFill>
            </a:rPr>
            <a:t>Построение образовательного пространства</a:t>
          </a:r>
          <a:endParaRPr lang="ru-RU" b="1" dirty="0">
            <a:solidFill>
              <a:srgbClr val="000000"/>
            </a:solidFill>
          </a:endParaRPr>
        </a:p>
      </dgm:t>
    </dgm:pt>
    <dgm:pt modelId="{7EF74BC0-6023-4F5F-8F94-98188B2E820C}" type="parTrans" cxnId="{6E94A846-CCFB-4E3D-A586-8FF1284C8302}">
      <dgm:prSet/>
      <dgm:spPr/>
      <dgm:t>
        <a:bodyPr/>
        <a:lstStyle/>
        <a:p>
          <a:endParaRPr lang="ru-RU"/>
        </a:p>
      </dgm:t>
    </dgm:pt>
    <dgm:pt modelId="{E569E79B-8760-444E-8DCE-50F973FE4C55}" type="sibTrans" cxnId="{6E94A846-CCFB-4E3D-A586-8FF1284C8302}">
      <dgm:prSet/>
      <dgm:spPr/>
      <dgm:t>
        <a:bodyPr/>
        <a:lstStyle/>
        <a:p>
          <a:endParaRPr lang="ru-RU"/>
        </a:p>
      </dgm:t>
    </dgm:pt>
    <dgm:pt modelId="{A41A5DAA-5D18-4520-9C6B-91CDB325CCCA}">
      <dgm:prSet phldrT="[Текст]"/>
      <dgm:spPr/>
      <dgm:t>
        <a:bodyPr/>
        <a:lstStyle/>
        <a:p>
          <a:r>
            <a:rPr lang="ru-RU" b="1" dirty="0" smtClean="0"/>
            <a:t>ФГОС ДО</a:t>
          </a:r>
          <a:endParaRPr lang="ru-RU" b="1" dirty="0"/>
        </a:p>
      </dgm:t>
    </dgm:pt>
    <dgm:pt modelId="{EC4997C2-FB6E-451B-9C6C-D8B2078D1A00}" type="parTrans" cxnId="{542BFF8E-0246-442D-B316-3BA2A1F749AF}">
      <dgm:prSet/>
      <dgm:spPr/>
      <dgm:t>
        <a:bodyPr/>
        <a:lstStyle/>
        <a:p>
          <a:endParaRPr lang="ru-RU"/>
        </a:p>
      </dgm:t>
    </dgm:pt>
    <dgm:pt modelId="{82C25917-B552-4333-8D23-F162B8A756C1}" type="sibTrans" cxnId="{542BFF8E-0246-442D-B316-3BA2A1F749AF}">
      <dgm:prSet/>
      <dgm:spPr/>
      <dgm:t>
        <a:bodyPr/>
        <a:lstStyle/>
        <a:p>
          <a:endParaRPr lang="ru-RU"/>
        </a:p>
      </dgm:t>
    </dgm:pt>
    <dgm:pt modelId="{8200E7C4-244E-4D82-AA8E-6AD90C55987C}">
      <dgm:prSet phldrT="[Текст]"/>
      <dgm:spPr/>
      <dgm:t>
        <a:bodyPr/>
        <a:lstStyle/>
        <a:p>
          <a:r>
            <a:rPr lang="ru-RU" b="1" dirty="0" smtClean="0">
              <a:solidFill>
                <a:srgbClr val="000000"/>
              </a:solidFill>
            </a:rPr>
            <a:t>Региональный компонент</a:t>
          </a:r>
          <a:endParaRPr lang="ru-RU" b="1" dirty="0">
            <a:solidFill>
              <a:srgbClr val="000000"/>
            </a:solidFill>
          </a:endParaRPr>
        </a:p>
      </dgm:t>
    </dgm:pt>
    <dgm:pt modelId="{14FAE0FB-FFF4-4A35-85E7-34B55AECEB60}" type="parTrans" cxnId="{2D82155B-0494-4008-A12F-7973078C1EF6}">
      <dgm:prSet/>
      <dgm:spPr/>
      <dgm:t>
        <a:bodyPr/>
        <a:lstStyle/>
        <a:p>
          <a:endParaRPr lang="ru-RU"/>
        </a:p>
      </dgm:t>
    </dgm:pt>
    <dgm:pt modelId="{2E678A30-EAC1-4C39-A1C2-1BD0410A6C31}" type="sibTrans" cxnId="{2D82155B-0494-4008-A12F-7973078C1EF6}">
      <dgm:prSet/>
      <dgm:spPr/>
      <dgm:t>
        <a:bodyPr/>
        <a:lstStyle/>
        <a:p>
          <a:endParaRPr lang="ru-RU"/>
        </a:p>
      </dgm:t>
    </dgm:pt>
    <dgm:pt modelId="{974FCAD4-B291-432F-8964-E0763474653E}" type="pres">
      <dgm:prSet presAssocID="{81F5A4C4-3507-424B-89A7-657BEEBFBD6D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8272100-7C82-4160-B026-A0464134C352}" type="pres">
      <dgm:prSet presAssocID="{81F5A4C4-3507-424B-89A7-657BEEBFBD6D}" presName="tSp" presStyleCnt="0"/>
      <dgm:spPr/>
    </dgm:pt>
    <dgm:pt modelId="{DA104F53-092D-47BA-AD5E-E5780DFB9BD2}" type="pres">
      <dgm:prSet presAssocID="{81F5A4C4-3507-424B-89A7-657BEEBFBD6D}" presName="bSp" presStyleCnt="0"/>
      <dgm:spPr/>
    </dgm:pt>
    <dgm:pt modelId="{B3D6FF20-9E05-417E-8350-B4E8B0F1B960}" type="pres">
      <dgm:prSet presAssocID="{81F5A4C4-3507-424B-89A7-657BEEBFBD6D}" presName="process" presStyleCnt="0"/>
      <dgm:spPr/>
    </dgm:pt>
    <dgm:pt modelId="{9BB41DAF-FAF2-4523-86B9-7216A7435FC5}" type="pres">
      <dgm:prSet presAssocID="{758DF322-5800-482A-8883-D10A020E977D}" presName="composite1" presStyleCnt="0"/>
      <dgm:spPr/>
    </dgm:pt>
    <dgm:pt modelId="{974192B5-B618-4652-ACA3-B9B55CA30F68}" type="pres">
      <dgm:prSet presAssocID="{758DF322-5800-482A-8883-D10A020E977D}" presName="dummyNode1" presStyleLbl="node1" presStyleIdx="0" presStyleCnt="2"/>
      <dgm:spPr/>
    </dgm:pt>
    <dgm:pt modelId="{F8112202-E178-401E-9C47-47051D98BCA7}" type="pres">
      <dgm:prSet presAssocID="{758DF322-5800-482A-8883-D10A020E977D}" presName="childNode1" presStyleLbl="bgAcc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2A26E74-E462-4BF3-8E0F-3F4A54B7C1CC}" type="pres">
      <dgm:prSet presAssocID="{758DF322-5800-482A-8883-D10A020E977D}" presName="childNode1tx" presStyleLbl="bgAcc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F0D3371-C2E1-47E5-BE2E-A182FFBFE395}" type="pres">
      <dgm:prSet presAssocID="{758DF322-5800-482A-8883-D10A020E977D}" presName="parentNode1" presStyleLbl="node1" presStyleIdx="0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0C02751-DC74-46A4-91D1-D0B344F1042C}" type="pres">
      <dgm:prSet presAssocID="{758DF322-5800-482A-8883-D10A020E977D}" presName="connSite1" presStyleCnt="0"/>
      <dgm:spPr/>
    </dgm:pt>
    <dgm:pt modelId="{6FFD2FCF-E873-4E11-B9B7-0018CE5CAE89}" type="pres">
      <dgm:prSet presAssocID="{1A2FA89C-5538-4B94-B4DE-E43B228354D4}" presName="Name9" presStyleLbl="sibTrans2D1" presStyleIdx="0" presStyleCnt="1"/>
      <dgm:spPr/>
      <dgm:t>
        <a:bodyPr/>
        <a:lstStyle/>
        <a:p>
          <a:endParaRPr lang="ru-RU"/>
        </a:p>
      </dgm:t>
    </dgm:pt>
    <dgm:pt modelId="{69D24898-A1A0-42FD-A307-F86A4B7C0B3C}" type="pres">
      <dgm:prSet presAssocID="{A41A5DAA-5D18-4520-9C6B-91CDB325CCCA}" presName="composite2" presStyleCnt="0"/>
      <dgm:spPr/>
    </dgm:pt>
    <dgm:pt modelId="{B1DF91DD-616E-48F3-B194-51563B3B9A8F}" type="pres">
      <dgm:prSet presAssocID="{A41A5DAA-5D18-4520-9C6B-91CDB325CCCA}" presName="dummyNode2" presStyleLbl="node1" presStyleIdx="0" presStyleCnt="2"/>
      <dgm:spPr/>
    </dgm:pt>
    <dgm:pt modelId="{FF2F336A-7782-4996-9AF9-3B21BB21F7A0}" type="pres">
      <dgm:prSet presAssocID="{A41A5DAA-5D18-4520-9C6B-91CDB325CCCA}" presName="childNode2" presStyleLbl="bgAcc1" presStyleIdx="1" presStyleCnt="2" custLinFactNeighborX="-1458" custLinFactNeighborY="-66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215417E-04A2-4D23-91E6-F204274B374C}" type="pres">
      <dgm:prSet presAssocID="{A41A5DAA-5D18-4520-9C6B-91CDB325CCCA}" presName="childNode2tx" presStyleLbl="bgAcc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1006E61-4474-4449-BBE3-B27F3A3B9216}" type="pres">
      <dgm:prSet presAssocID="{A41A5DAA-5D18-4520-9C6B-91CDB325CCCA}" presName="parentNode2" presStyleLbl="node1" presStyleIdx="1" presStyleCnt="2" custLinFactNeighborX="1133" custLinFactNeighborY="49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C089D31-69DB-4AF2-9D58-01C9BC09F9E5}" type="pres">
      <dgm:prSet presAssocID="{A41A5DAA-5D18-4520-9C6B-91CDB325CCCA}" presName="connSite2" presStyleCnt="0"/>
      <dgm:spPr/>
    </dgm:pt>
  </dgm:ptLst>
  <dgm:cxnLst>
    <dgm:cxn modelId="{F1E84F54-CE7A-4141-99D8-49621C04622D}" type="presOf" srcId="{8200E7C4-244E-4D82-AA8E-6AD90C55987C}" destId="{9215417E-04A2-4D23-91E6-F204274B374C}" srcOrd="1" destOrd="0" presId="urn:microsoft.com/office/officeart/2005/8/layout/hProcess4"/>
    <dgm:cxn modelId="{F59631D7-0360-4FEC-BBCF-F08D4F5EF2E0}" type="presOf" srcId="{8200E7C4-244E-4D82-AA8E-6AD90C55987C}" destId="{FF2F336A-7782-4996-9AF9-3B21BB21F7A0}" srcOrd="0" destOrd="0" presId="urn:microsoft.com/office/officeart/2005/8/layout/hProcess4"/>
    <dgm:cxn modelId="{6E94A846-CCFB-4E3D-A586-8FF1284C8302}" srcId="{758DF322-5800-482A-8883-D10A020E977D}" destId="{252711C1-5C64-45D0-8780-5103A8745A65}" srcOrd="0" destOrd="0" parTransId="{7EF74BC0-6023-4F5F-8F94-98188B2E820C}" sibTransId="{E569E79B-8760-444E-8DCE-50F973FE4C55}"/>
    <dgm:cxn modelId="{A0D291DB-7722-43B4-B173-E7060A369928}" type="presOf" srcId="{252711C1-5C64-45D0-8780-5103A8745A65}" destId="{72A26E74-E462-4BF3-8E0F-3F4A54B7C1CC}" srcOrd="1" destOrd="0" presId="urn:microsoft.com/office/officeart/2005/8/layout/hProcess4"/>
    <dgm:cxn modelId="{0F8B7268-C1A2-49BB-B198-4337D00126C6}" srcId="{81F5A4C4-3507-424B-89A7-657BEEBFBD6D}" destId="{758DF322-5800-482A-8883-D10A020E977D}" srcOrd="0" destOrd="0" parTransId="{102567C1-9344-42A6-9F37-80BBA84895BD}" sibTransId="{1A2FA89C-5538-4B94-B4DE-E43B228354D4}"/>
    <dgm:cxn modelId="{ACC437CA-1B06-4998-AC5C-04B265A844B9}" type="presOf" srcId="{252711C1-5C64-45D0-8780-5103A8745A65}" destId="{F8112202-E178-401E-9C47-47051D98BCA7}" srcOrd="0" destOrd="0" presId="urn:microsoft.com/office/officeart/2005/8/layout/hProcess4"/>
    <dgm:cxn modelId="{ED8BBB35-4A6B-4622-AEAB-9CE5609DDC39}" type="presOf" srcId="{758DF322-5800-482A-8883-D10A020E977D}" destId="{FF0D3371-C2E1-47E5-BE2E-A182FFBFE395}" srcOrd="0" destOrd="0" presId="urn:microsoft.com/office/officeart/2005/8/layout/hProcess4"/>
    <dgm:cxn modelId="{34AD0F1E-2389-4CB2-A9E6-C2C2433B7C38}" type="presOf" srcId="{A41A5DAA-5D18-4520-9C6B-91CDB325CCCA}" destId="{D1006E61-4474-4449-BBE3-B27F3A3B9216}" srcOrd="0" destOrd="0" presId="urn:microsoft.com/office/officeart/2005/8/layout/hProcess4"/>
    <dgm:cxn modelId="{39DC821C-373E-423A-B813-8DF3F6CAB7BC}" type="presOf" srcId="{1A2FA89C-5538-4B94-B4DE-E43B228354D4}" destId="{6FFD2FCF-E873-4E11-B9B7-0018CE5CAE89}" srcOrd="0" destOrd="0" presId="urn:microsoft.com/office/officeart/2005/8/layout/hProcess4"/>
    <dgm:cxn modelId="{72423FCB-EFDE-4011-9949-72278BFB6494}" type="presOf" srcId="{81F5A4C4-3507-424B-89A7-657BEEBFBD6D}" destId="{974FCAD4-B291-432F-8964-E0763474653E}" srcOrd="0" destOrd="0" presId="urn:microsoft.com/office/officeart/2005/8/layout/hProcess4"/>
    <dgm:cxn modelId="{542BFF8E-0246-442D-B316-3BA2A1F749AF}" srcId="{81F5A4C4-3507-424B-89A7-657BEEBFBD6D}" destId="{A41A5DAA-5D18-4520-9C6B-91CDB325CCCA}" srcOrd="1" destOrd="0" parTransId="{EC4997C2-FB6E-451B-9C6C-D8B2078D1A00}" sibTransId="{82C25917-B552-4333-8D23-F162B8A756C1}"/>
    <dgm:cxn modelId="{2D82155B-0494-4008-A12F-7973078C1EF6}" srcId="{A41A5DAA-5D18-4520-9C6B-91CDB325CCCA}" destId="{8200E7C4-244E-4D82-AA8E-6AD90C55987C}" srcOrd="0" destOrd="0" parTransId="{14FAE0FB-FFF4-4A35-85E7-34B55AECEB60}" sibTransId="{2E678A30-EAC1-4C39-A1C2-1BD0410A6C31}"/>
    <dgm:cxn modelId="{A2FE6CDE-7936-4AA3-90C1-403E31A633A5}" type="presParOf" srcId="{974FCAD4-B291-432F-8964-E0763474653E}" destId="{D8272100-7C82-4160-B026-A0464134C352}" srcOrd="0" destOrd="0" presId="urn:microsoft.com/office/officeart/2005/8/layout/hProcess4"/>
    <dgm:cxn modelId="{20EA70F1-E5D7-4B5A-B196-F2D59719E29D}" type="presParOf" srcId="{974FCAD4-B291-432F-8964-E0763474653E}" destId="{DA104F53-092D-47BA-AD5E-E5780DFB9BD2}" srcOrd="1" destOrd="0" presId="urn:microsoft.com/office/officeart/2005/8/layout/hProcess4"/>
    <dgm:cxn modelId="{5878C7B6-6D34-4E23-AF67-4BA03D4A121F}" type="presParOf" srcId="{974FCAD4-B291-432F-8964-E0763474653E}" destId="{B3D6FF20-9E05-417E-8350-B4E8B0F1B960}" srcOrd="2" destOrd="0" presId="urn:microsoft.com/office/officeart/2005/8/layout/hProcess4"/>
    <dgm:cxn modelId="{5A76FC39-2F7D-4124-B041-7C8932B9472E}" type="presParOf" srcId="{B3D6FF20-9E05-417E-8350-B4E8B0F1B960}" destId="{9BB41DAF-FAF2-4523-86B9-7216A7435FC5}" srcOrd="0" destOrd="0" presId="urn:microsoft.com/office/officeart/2005/8/layout/hProcess4"/>
    <dgm:cxn modelId="{06148132-9EC5-41DF-B48B-A7CB781550EF}" type="presParOf" srcId="{9BB41DAF-FAF2-4523-86B9-7216A7435FC5}" destId="{974192B5-B618-4652-ACA3-B9B55CA30F68}" srcOrd="0" destOrd="0" presId="urn:microsoft.com/office/officeart/2005/8/layout/hProcess4"/>
    <dgm:cxn modelId="{327688BB-6EE8-4427-BEF7-43AA293BFFE4}" type="presParOf" srcId="{9BB41DAF-FAF2-4523-86B9-7216A7435FC5}" destId="{F8112202-E178-401E-9C47-47051D98BCA7}" srcOrd="1" destOrd="0" presId="urn:microsoft.com/office/officeart/2005/8/layout/hProcess4"/>
    <dgm:cxn modelId="{B79E89E2-1FFD-4C26-8D8B-77CF05E1D990}" type="presParOf" srcId="{9BB41DAF-FAF2-4523-86B9-7216A7435FC5}" destId="{72A26E74-E462-4BF3-8E0F-3F4A54B7C1CC}" srcOrd="2" destOrd="0" presId="urn:microsoft.com/office/officeart/2005/8/layout/hProcess4"/>
    <dgm:cxn modelId="{49C38C2E-FB77-45A6-9C5F-9995C3C60D74}" type="presParOf" srcId="{9BB41DAF-FAF2-4523-86B9-7216A7435FC5}" destId="{FF0D3371-C2E1-47E5-BE2E-A182FFBFE395}" srcOrd="3" destOrd="0" presId="urn:microsoft.com/office/officeart/2005/8/layout/hProcess4"/>
    <dgm:cxn modelId="{B275557F-141A-4CED-9685-7F3B75F8BC55}" type="presParOf" srcId="{9BB41DAF-FAF2-4523-86B9-7216A7435FC5}" destId="{80C02751-DC74-46A4-91D1-D0B344F1042C}" srcOrd="4" destOrd="0" presId="urn:microsoft.com/office/officeart/2005/8/layout/hProcess4"/>
    <dgm:cxn modelId="{B478269A-0707-480F-B88D-80ACD1010F50}" type="presParOf" srcId="{B3D6FF20-9E05-417E-8350-B4E8B0F1B960}" destId="{6FFD2FCF-E873-4E11-B9B7-0018CE5CAE89}" srcOrd="1" destOrd="0" presId="urn:microsoft.com/office/officeart/2005/8/layout/hProcess4"/>
    <dgm:cxn modelId="{0E1DC930-6E5F-4407-86D6-FA39CC3949BF}" type="presParOf" srcId="{B3D6FF20-9E05-417E-8350-B4E8B0F1B960}" destId="{69D24898-A1A0-42FD-A307-F86A4B7C0B3C}" srcOrd="2" destOrd="0" presId="urn:microsoft.com/office/officeart/2005/8/layout/hProcess4"/>
    <dgm:cxn modelId="{E2AA7B96-1763-41D1-866D-712CAAC28CC5}" type="presParOf" srcId="{69D24898-A1A0-42FD-A307-F86A4B7C0B3C}" destId="{B1DF91DD-616E-48F3-B194-51563B3B9A8F}" srcOrd="0" destOrd="0" presId="urn:microsoft.com/office/officeart/2005/8/layout/hProcess4"/>
    <dgm:cxn modelId="{CEFFF6F1-6313-47F8-8669-B01C35DCA9B3}" type="presParOf" srcId="{69D24898-A1A0-42FD-A307-F86A4B7C0B3C}" destId="{FF2F336A-7782-4996-9AF9-3B21BB21F7A0}" srcOrd="1" destOrd="0" presId="urn:microsoft.com/office/officeart/2005/8/layout/hProcess4"/>
    <dgm:cxn modelId="{B17A2D7B-20EF-4117-86D2-27A129CAB9BE}" type="presParOf" srcId="{69D24898-A1A0-42FD-A307-F86A4B7C0B3C}" destId="{9215417E-04A2-4D23-91E6-F204274B374C}" srcOrd="2" destOrd="0" presId="urn:microsoft.com/office/officeart/2005/8/layout/hProcess4"/>
    <dgm:cxn modelId="{5C6BD42A-8136-4D52-AC90-2F16B7EEA581}" type="presParOf" srcId="{69D24898-A1A0-42FD-A307-F86A4B7C0B3C}" destId="{D1006E61-4474-4449-BBE3-B27F3A3B9216}" srcOrd="3" destOrd="0" presId="urn:microsoft.com/office/officeart/2005/8/layout/hProcess4"/>
    <dgm:cxn modelId="{CA5D8111-828B-45EE-8D40-0A34635AFAA3}" type="presParOf" srcId="{69D24898-A1A0-42FD-A307-F86A4B7C0B3C}" destId="{DC089D31-69DB-4AF2-9D58-01C9BC09F9E5}" srcOrd="4" destOrd="0" presId="urn:microsoft.com/office/officeart/2005/8/layout/h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405E977-F842-4EB2-BF3D-19FB5E83FE02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6DB800B-B03C-4E36-8DBF-48AC33B1E9E9}">
      <dgm:prSet phldrT="[Текст]"/>
      <dgm:spPr/>
      <dgm:t>
        <a:bodyPr/>
        <a:lstStyle/>
        <a:p>
          <a:r>
            <a:rPr lang="ru-RU" dirty="0" smtClean="0"/>
            <a:t>Кадровое обеспечение</a:t>
          </a:r>
          <a:endParaRPr lang="ru-RU" dirty="0"/>
        </a:p>
      </dgm:t>
    </dgm:pt>
    <dgm:pt modelId="{1BE44018-C950-43F9-9C78-759ABAD96CAC}" type="parTrans" cxnId="{EC262315-FE94-4CBA-A738-41B512BA23FB}">
      <dgm:prSet/>
      <dgm:spPr/>
      <dgm:t>
        <a:bodyPr/>
        <a:lstStyle/>
        <a:p>
          <a:endParaRPr lang="ru-RU"/>
        </a:p>
      </dgm:t>
    </dgm:pt>
    <dgm:pt modelId="{7755FC5E-0B96-47E2-B8E1-0B31C7256E8C}" type="sibTrans" cxnId="{EC262315-FE94-4CBA-A738-41B512BA23FB}">
      <dgm:prSet/>
      <dgm:spPr/>
      <dgm:t>
        <a:bodyPr/>
        <a:lstStyle/>
        <a:p>
          <a:endParaRPr lang="ru-RU"/>
        </a:p>
      </dgm:t>
    </dgm:pt>
    <dgm:pt modelId="{8D614D73-9413-4CC8-892C-9DBA0453A58B}">
      <dgm:prSet phldrT="[Текст]"/>
      <dgm:spPr/>
      <dgm:t>
        <a:bodyPr/>
        <a:lstStyle/>
        <a:p>
          <a:r>
            <a:rPr lang="ru-RU" dirty="0" smtClean="0"/>
            <a:t>Материально-техническое обеспечение</a:t>
          </a:r>
          <a:endParaRPr lang="ru-RU" dirty="0"/>
        </a:p>
      </dgm:t>
    </dgm:pt>
    <dgm:pt modelId="{BE69BE9F-61AB-437B-ABCC-350A2A84B5CE}" type="parTrans" cxnId="{3BB88116-0C9F-45E8-8070-B1B3C9574AAA}">
      <dgm:prSet/>
      <dgm:spPr/>
      <dgm:t>
        <a:bodyPr/>
        <a:lstStyle/>
        <a:p>
          <a:endParaRPr lang="ru-RU"/>
        </a:p>
      </dgm:t>
    </dgm:pt>
    <dgm:pt modelId="{3A2F0274-863B-406C-AC5E-160736557E5A}" type="sibTrans" cxnId="{3BB88116-0C9F-45E8-8070-B1B3C9574AAA}">
      <dgm:prSet/>
      <dgm:spPr/>
      <dgm:t>
        <a:bodyPr/>
        <a:lstStyle/>
        <a:p>
          <a:endParaRPr lang="ru-RU"/>
        </a:p>
      </dgm:t>
    </dgm:pt>
    <dgm:pt modelId="{13B4A871-E2AB-4231-8A22-4D04E78CCD4A}">
      <dgm:prSet phldrT="[Текст]"/>
      <dgm:spPr/>
      <dgm:t>
        <a:bodyPr/>
        <a:lstStyle/>
        <a:p>
          <a:r>
            <a:rPr lang="ru-RU" dirty="0" smtClean="0"/>
            <a:t>Социальное партнерство</a:t>
          </a:r>
          <a:endParaRPr lang="ru-RU" dirty="0"/>
        </a:p>
      </dgm:t>
    </dgm:pt>
    <dgm:pt modelId="{23E86C85-55FF-4FDE-8AFC-E15433928D2E}" type="parTrans" cxnId="{911B9748-7AD9-45BA-A158-E7ED29C7EDCE}">
      <dgm:prSet/>
      <dgm:spPr/>
      <dgm:t>
        <a:bodyPr/>
        <a:lstStyle/>
        <a:p>
          <a:endParaRPr lang="ru-RU"/>
        </a:p>
      </dgm:t>
    </dgm:pt>
    <dgm:pt modelId="{478FDE94-4F84-446E-B124-F2722515537A}" type="sibTrans" cxnId="{911B9748-7AD9-45BA-A158-E7ED29C7EDCE}">
      <dgm:prSet/>
      <dgm:spPr/>
      <dgm:t>
        <a:bodyPr/>
        <a:lstStyle/>
        <a:p>
          <a:endParaRPr lang="ru-RU"/>
        </a:p>
      </dgm:t>
    </dgm:pt>
    <dgm:pt modelId="{010DADC9-74A1-4EA9-A4A1-6BD798C5142C}">
      <dgm:prSet phldrT="[Текст]"/>
      <dgm:spPr/>
      <dgm:t>
        <a:bodyPr/>
        <a:lstStyle/>
        <a:p>
          <a:r>
            <a:rPr lang="ru-RU" dirty="0" smtClean="0"/>
            <a:t>Программно-методическое обеспечение</a:t>
          </a:r>
          <a:endParaRPr lang="ru-RU" dirty="0"/>
        </a:p>
      </dgm:t>
    </dgm:pt>
    <dgm:pt modelId="{DE50E5DC-ECF6-4E94-9191-72AD8A3C6F61}" type="parTrans" cxnId="{D6D566AE-03CE-4713-8D22-11D8CDBC91E6}">
      <dgm:prSet/>
      <dgm:spPr/>
      <dgm:t>
        <a:bodyPr/>
        <a:lstStyle/>
        <a:p>
          <a:endParaRPr lang="ru-RU"/>
        </a:p>
      </dgm:t>
    </dgm:pt>
    <dgm:pt modelId="{0F249DB1-42F3-4A5F-B01A-CF0AA261F6AB}" type="sibTrans" cxnId="{D6D566AE-03CE-4713-8D22-11D8CDBC91E6}">
      <dgm:prSet/>
      <dgm:spPr/>
      <dgm:t>
        <a:bodyPr/>
        <a:lstStyle/>
        <a:p>
          <a:endParaRPr lang="ru-RU"/>
        </a:p>
      </dgm:t>
    </dgm:pt>
    <dgm:pt modelId="{33913838-3921-437D-97E7-80C6AF1640A0}">
      <dgm:prSet phldrT="[Текст]"/>
      <dgm:spPr/>
      <dgm:t>
        <a:bodyPr/>
        <a:lstStyle/>
        <a:p>
          <a:r>
            <a:rPr lang="ru-RU" dirty="0" err="1" smtClean="0"/>
            <a:t>Воспитательно</a:t>
          </a:r>
          <a:r>
            <a:rPr lang="ru-RU" dirty="0" smtClean="0"/>
            <a:t>-образовательный процесс</a:t>
          </a:r>
          <a:endParaRPr lang="ru-RU" dirty="0"/>
        </a:p>
      </dgm:t>
    </dgm:pt>
    <dgm:pt modelId="{334BC770-2D84-4451-A058-E2304DD592F0}" type="parTrans" cxnId="{648FEBFC-37C7-4DDE-ABCF-80BC5454C4EB}">
      <dgm:prSet/>
      <dgm:spPr/>
      <dgm:t>
        <a:bodyPr/>
        <a:lstStyle/>
        <a:p>
          <a:endParaRPr lang="ru-RU"/>
        </a:p>
      </dgm:t>
    </dgm:pt>
    <dgm:pt modelId="{656741C9-74B1-4407-B5CF-D676C1CD1860}" type="sibTrans" cxnId="{648FEBFC-37C7-4DDE-ABCF-80BC5454C4EB}">
      <dgm:prSet/>
      <dgm:spPr/>
      <dgm:t>
        <a:bodyPr/>
        <a:lstStyle/>
        <a:p>
          <a:endParaRPr lang="ru-RU"/>
        </a:p>
      </dgm:t>
    </dgm:pt>
    <dgm:pt modelId="{0E60AD04-F524-424A-A78F-B31D44DB60E1}" type="pres">
      <dgm:prSet presAssocID="{F405E977-F842-4EB2-BF3D-19FB5E83FE02}" presName="diagram" presStyleCnt="0">
        <dgm:presLayoutVars>
          <dgm:dir/>
          <dgm:resizeHandles val="exact"/>
        </dgm:presLayoutVars>
      </dgm:prSet>
      <dgm:spPr/>
    </dgm:pt>
    <dgm:pt modelId="{D391A06F-7D93-428D-BCC8-FDF8FD4D6236}" type="pres">
      <dgm:prSet presAssocID="{96DB800B-B03C-4E36-8DBF-48AC33B1E9E9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23FC58A-6DE1-4BFF-A659-BDFBC493E4BE}" type="pres">
      <dgm:prSet presAssocID="{7755FC5E-0B96-47E2-B8E1-0B31C7256E8C}" presName="sibTrans" presStyleCnt="0"/>
      <dgm:spPr/>
    </dgm:pt>
    <dgm:pt modelId="{CCDAB6E5-CCF9-4F8B-A92F-CCFEEB0DAD37}" type="pres">
      <dgm:prSet presAssocID="{8D614D73-9413-4CC8-892C-9DBA0453A58B}" presName="node" presStyleLbl="node1" presStyleIdx="1" presStyleCnt="5" custLinFactNeighborX="881" custLinFactNeighborY="308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D529C9F-3737-47CF-B032-268C88D4B84F}" type="pres">
      <dgm:prSet presAssocID="{3A2F0274-863B-406C-AC5E-160736557E5A}" presName="sibTrans" presStyleCnt="0"/>
      <dgm:spPr/>
    </dgm:pt>
    <dgm:pt modelId="{B2DA2F4F-2DD2-45FA-8326-6C716CC6DBA4}" type="pres">
      <dgm:prSet presAssocID="{13B4A871-E2AB-4231-8A22-4D04E78CCD4A}" presName="node" presStyleLbl="node1" presStyleIdx="2" presStyleCnt="5">
        <dgm:presLayoutVars>
          <dgm:bulletEnabled val="1"/>
        </dgm:presLayoutVars>
      </dgm:prSet>
      <dgm:spPr/>
    </dgm:pt>
    <dgm:pt modelId="{43DF9C4A-75B5-4A05-87FD-941A4A9B2CE0}" type="pres">
      <dgm:prSet presAssocID="{478FDE94-4F84-446E-B124-F2722515537A}" presName="sibTrans" presStyleCnt="0"/>
      <dgm:spPr/>
    </dgm:pt>
    <dgm:pt modelId="{D56AFBC1-7E48-442A-AA05-A229BD4D7CB8}" type="pres">
      <dgm:prSet presAssocID="{010DADC9-74A1-4EA9-A4A1-6BD798C5142C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633A5F1-B8CC-404A-914C-ABF51F8BEE57}" type="pres">
      <dgm:prSet presAssocID="{0F249DB1-42F3-4A5F-B01A-CF0AA261F6AB}" presName="sibTrans" presStyleCnt="0"/>
      <dgm:spPr/>
    </dgm:pt>
    <dgm:pt modelId="{A995B59C-7915-4341-AE8F-3271F11848DC}" type="pres">
      <dgm:prSet presAssocID="{33913838-3921-437D-97E7-80C6AF1640A0}" presName="node" presStyleLbl="node1" presStyleIdx="4" presStyleCnt="5">
        <dgm:presLayoutVars>
          <dgm:bulletEnabled val="1"/>
        </dgm:presLayoutVars>
      </dgm:prSet>
      <dgm:spPr/>
    </dgm:pt>
  </dgm:ptLst>
  <dgm:cxnLst>
    <dgm:cxn modelId="{E1EDDB04-D297-426F-8387-E1E33A2BEBF2}" type="presOf" srcId="{33913838-3921-437D-97E7-80C6AF1640A0}" destId="{A995B59C-7915-4341-AE8F-3271F11848DC}" srcOrd="0" destOrd="0" presId="urn:microsoft.com/office/officeart/2005/8/layout/default"/>
    <dgm:cxn modelId="{911B9748-7AD9-45BA-A158-E7ED29C7EDCE}" srcId="{F405E977-F842-4EB2-BF3D-19FB5E83FE02}" destId="{13B4A871-E2AB-4231-8A22-4D04E78CCD4A}" srcOrd="2" destOrd="0" parTransId="{23E86C85-55FF-4FDE-8AFC-E15433928D2E}" sibTransId="{478FDE94-4F84-446E-B124-F2722515537A}"/>
    <dgm:cxn modelId="{BBE61977-1F9A-4549-8230-BFE7FD24E100}" type="presOf" srcId="{010DADC9-74A1-4EA9-A4A1-6BD798C5142C}" destId="{D56AFBC1-7E48-442A-AA05-A229BD4D7CB8}" srcOrd="0" destOrd="0" presId="urn:microsoft.com/office/officeart/2005/8/layout/default"/>
    <dgm:cxn modelId="{D6D566AE-03CE-4713-8D22-11D8CDBC91E6}" srcId="{F405E977-F842-4EB2-BF3D-19FB5E83FE02}" destId="{010DADC9-74A1-4EA9-A4A1-6BD798C5142C}" srcOrd="3" destOrd="0" parTransId="{DE50E5DC-ECF6-4E94-9191-72AD8A3C6F61}" sibTransId="{0F249DB1-42F3-4A5F-B01A-CF0AA261F6AB}"/>
    <dgm:cxn modelId="{7B9799E7-FE4F-4480-AE3F-F438D8EC9E06}" type="presOf" srcId="{F405E977-F842-4EB2-BF3D-19FB5E83FE02}" destId="{0E60AD04-F524-424A-A78F-B31D44DB60E1}" srcOrd="0" destOrd="0" presId="urn:microsoft.com/office/officeart/2005/8/layout/default"/>
    <dgm:cxn modelId="{EC262315-FE94-4CBA-A738-41B512BA23FB}" srcId="{F405E977-F842-4EB2-BF3D-19FB5E83FE02}" destId="{96DB800B-B03C-4E36-8DBF-48AC33B1E9E9}" srcOrd="0" destOrd="0" parTransId="{1BE44018-C950-43F9-9C78-759ABAD96CAC}" sibTransId="{7755FC5E-0B96-47E2-B8E1-0B31C7256E8C}"/>
    <dgm:cxn modelId="{648FEBFC-37C7-4DDE-ABCF-80BC5454C4EB}" srcId="{F405E977-F842-4EB2-BF3D-19FB5E83FE02}" destId="{33913838-3921-437D-97E7-80C6AF1640A0}" srcOrd="4" destOrd="0" parTransId="{334BC770-2D84-4451-A058-E2304DD592F0}" sibTransId="{656741C9-74B1-4407-B5CF-D676C1CD1860}"/>
    <dgm:cxn modelId="{3BB88116-0C9F-45E8-8070-B1B3C9574AAA}" srcId="{F405E977-F842-4EB2-BF3D-19FB5E83FE02}" destId="{8D614D73-9413-4CC8-892C-9DBA0453A58B}" srcOrd="1" destOrd="0" parTransId="{BE69BE9F-61AB-437B-ABCC-350A2A84B5CE}" sibTransId="{3A2F0274-863B-406C-AC5E-160736557E5A}"/>
    <dgm:cxn modelId="{CCF945F4-42E1-4F25-95A1-6AAE5B7BB0BA}" type="presOf" srcId="{8D614D73-9413-4CC8-892C-9DBA0453A58B}" destId="{CCDAB6E5-CCF9-4F8B-A92F-CCFEEB0DAD37}" srcOrd="0" destOrd="0" presId="urn:microsoft.com/office/officeart/2005/8/layout/default"/>
    <dgm:cxn modelId="{D12149DE-8237-4AE6-908A-FCE10ECB6310}" type="presOf" srcId="{96DB800B-B03C-4E36-8DBF-48AC33B1E9E9}" destId="{D391A06F-7D93-428D-BCC8-FDF8FD4D6236}" srcOrd="0" destOrd="0" presId="urn:microsoft.com/office/officeart/2005/8/layout/default"/>
    <dgm:cxn modelId="{D4D0710D-6C49-4626-B137-9C08A9CB3217}" type="presOf" srcId="{13B4A871-E2AB-4231-8A22-4D04E78CCD4A}" destId="{B2DA2F4F-2DD2-45FA-8326-6C716CC6DBA4}" srcOrd="0" destOrd="0" presId="urn:microsoft.com/office/officeart/2005/8/layout/default"/>
    <dgm:cxn modelId="{DA312232-77B7-46D8-B81F-371DCA267D44}" type="presParOf" srcId="{0E60AD04-F524-424A-A78F-B31D44DB60E1}" destId="{D391A06F-7D93-428D-BCC8-FDF8FD4D6236}" srcOrd="0" destOrd="0" presId="urn:microsoft.com/office/officeart/2005/8/layout/default"/>
    <dgm:cxn modelId="{47114038-1A37-4A66-A903-CFB071A57591}" type="presParOf" srcId="{0E60AD04-F524-424A-A78F-B31D44DB60E1}" destId="{F23FC58A-6DE1-4BFF-A659-BDFBC493E4BE}" srcOrd="1" destOrd="0" presId="urn:microsoft.com/office/officeart/2005/8/layout/default"/>
    <dgm:cxn modelId="{D547583E-FA26-40AF-91EB-8F7AA8FC8200}" type="presParOf" srcId="{0E60AD04-F524-424A-A78F-B31D44DB60E1}" destId="{CCDAB6E5-CCF9-4F8B-A92F-CCFEEB0DAD37}" srcOrd="2" destOrd="0" presId="urn:microsoft.com/office/officeart/2005/8/layout/default"/>
    <dgm:cxn modelId="{256550AA-C471-474D-A21C-192718857B78}" type="presParOf" srcId="{0E60AD04-F524-424A-A78F-B31D44DB60E1}" destId="{BD529C9F-3737-47CF-B032-268C88D4B84F}" srcOrd="3" destOrd="0" presId="urn:microsoft.com/office/officeart/2005/8/layout/default"/>
    <dgm:cxn modelId="{1233EBBB-2807-4CFC-A996-D4440E0F4630}" type="presParOf" srcId="{0E60AD04-F524-424A-A78F-B31D44DB60E1}" destId="{B2DA2F4F-2DD2-45FA-8326-6C716CC6DBA4}" srcOrd="4" destOrd="0" presId="urn:microsoft.com/office/officeart/2005/8/layout/default"/>
    <dgm:cxn modelId="{C9C64531-CD06-4638-A56D-D5FF7FB41C5F}" type="presParOf" srcId="{0E60AD04-F524-424A-A78F-B31D44DB60E1}" destId="{43DF9C4A-75B5-4A05-87FD-941A4A9B2CE0}" srcOrd="5" destOrd="0" presId="urn:microsoft.com/office/officeart/2005/8/layout/default"/>
    <dgm:cxn modelId="{A20D70C3-816D-4C74-A563-FA7649F054F2}" type="presParOf" srcId="{0E60AD04-F524-424A-A78F-B31D44DB60E1}" destId="{D56AFBC1-7E48-442A-AA05-A229BD4D7CB8}" srcOrd="6" destOrd="0" presId="urn:microsoft.com/office/officeart/2005/8/layout/default"/>
    <dgm:cxn modelId="{03C49CD5-7844-4F88-A7F9-D02246914DC7}" type="presParOf" srcId="{0E60AD04-F524-424A-A78F-B31D44DB60E1}" destId="{4633A5F1-B8CC-404A-914C-ABF51F8BEE57}" srcOrd="7" destOrd="0" presId="urn:microsoft.com/office/officeart/2005/8/layout/default"/>
    <dgm:cxn modelId="{6265946B-2E2E-449B-8FDC-2CD6CB1703A5}" type="presParOf" srcId="{0E60AD04-F524-424A-A78F-B31D44DB60E1}" destId="{A995B59C-7915-4341-AE8F-3271F11848DC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8112202-E178-401E-9C47-47051D98BCA7}">
      <dsp:nvSpPr>
        <dsp:cNvPr id="0" name=""/>
        <dsp:cNvSpPr/>
      </dsp:nvSpPr>
      <dsp:spPr>
        <a:xfrm>
          <a:off x="200315" y="1458773"/>
          <a:ext cx="3398598" cy="280313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1435" tIns="51435" rIns="51435" bIns="51435" numCol="1" spcCol="1270" anchor="t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700" b="1" kern="1200" dirty="0" smtClean="0">
              <a:solidFill>
                <a:srgbClr val="000000"/>
              </a:solidFill>
            </a:rPr>
            <a:t>Построение образовательного пространства</a:t>
          </a:r>
          <a:endParaRPr lang="ru-RU" sz="2700" b="1" kern="1200" dirty="0">
            <a:solidFill>
              <a:srgbClr val="000000"/>
            </a:solidFill>
          </a:endParaRPr>
        </a:p>
      </dsp:txBody>
      <dsp:txXfrm>
        <a:off x="264823" y="1523281"/>
        <a:ext cx="3269582" cy="2073445"/>
      </dsp:txXfrm>
    </dsp:sp>
    <dsp:sp modelId="{6FFD2FCF-E873-4E11-B9B7-0018CE5CAE89}">
      <dsp:nvSpPr>
        <dsp:cNvPr id="0" name=""/>
        <dsp:cNvSpPr/>
      </dsp:nvSpPr>
      <dsp:spPr>
        <a:xfrm>
          <a:off x="2152316" y="2316494"/>
          <a:ext cx="3459349" cy="3459349"/>
        </a:xfrm>
        <a:prstGeom prst="leftCircularArrow">
          <a:avLst>
            <a:gd name="adj1" fmla="val 2541"/>
            <a:gd name="adj2" fmla="val 308246"/>
            <a:gd name="adj3" fmla="val 2061247"/>
            <a:gd name="adj4" fmla="val 9001979"/>
            <a:gd name="adj5" fmla="val 2965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F0D3371-C2E1-47E5-BE2E-A182FFBFE395}">
      <dsp:nvSpPr>
        <dsp:cNvPr id="0" name=""/>
        <dsp:cNvSpPr/>
      </dsp:nvSpPr>
      <dsp:spPr>
        <a:xfrm>
          <a:off x="955559" y="3661235"/>
          <a:ext cx="3020976" cy="120134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2865" tIns="41910" rIns="62865" bIns="4191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300" b="1" kern="1200" dirty="0" smtClean="0"/>
            <a:t>«Юный эколог Кубани»</a:t>
          </a:r>
          <a:endParaRPr lang="ru-RU" sz="3300" b="1" kern="1200" dirty="0"/>
        </a:p>
      </dsp:txBody>
      <dsp:txXfrm>
        <a:off x="990745" y="3696421"/>
        <a:ext cx="2950604" cy="1130970"/>
      </dsp:txXfrm>
    </dsp:sp>
    <dsp:sp modelId="{FF2F336A-7782-4996-9AF9-3B21BB21F7A0}">
      <dsp:nvSpPr>
        <dsp:cNvPr id="0" name=""/>
        <dsp:cNvSpPr/>
      </dsp:nvSpPr>
      <dsp:spPr>
        <a:xfrm>
          <a:off x="4345567" y="1440160"/>
          <a:ext cx="3398598" cy="280313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1435" tIns="51435" rIns="51435" bIns="51435" numCol="1" spcCol="1270" anchor="t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700" b="1" kern="1200" dirty="0" smtClean="0">
              <a:solidFill>
                <a:srgbClr val="000000"/>
              </a:solidFill>
            </a:rPr>
            <a:t>Региональный компонент</a:t>
          </a:r>
          <a:endParaRPr lang="ru-RU" sz="2700" b="1" kern="1200" dirty="0">
            <a:solidFill>
              <a:srgbClr val="000000"/>
            </a:solidFill>
          </a:endParaRPr>
        </a:p>
      </dsp:txBody>
      <dsp:txXfrm>
        <a:off x="4410075" y="2105339"/>
        <a:ext cx="3269582" cy="2073445"/>
      </dsp:txXfrm>
    </dsp:sp>
    <dsp:sp modelId="{D1006E61-4474-4449-BBE3-B27F3A3B9216}">
      <dsp:nvSpPr>
        <dsp:cNvPr id="0" name=""/>
        <dsp:cNvSpPr/>
      </dsp:nvSpPr>
      <dsp:spPr>
        <a:xfrm>
          <a:off x="5184591" y="864096"/>
          <a:ext cx="3020976" cy="120134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2865" tIns="41910" rIns="62865" bIns="4191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300" b="1" kern="1200" dirty="0" smtClean="0"/>
            <a:t>ФГОС ДО</a:t>
          </a:r>
          <a:endParaRPr lang="ru-RU" sz="3300" b="1" kern="1200" dirty="0"/>
        </a:p>
      </dsp:txBody>
      <dsp:txXfrm>
        <a:off x="5219777" y="899282"/>
        <a:ext cx="2950604" cy="113097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391A06F-7D93-428D-BCC8-FDF8FD4D6236}">
      <dsp:nvSpPr>
        <dsp:cNvPr id="0" name=""/>
        <dsp:cNvSpPr/>
      </dsp:nvSpPr>
      <dsp:spPr>
        <a:xfrm>
          <a:off x="1035024" y="1876"/>
          <a:ext cx="2966475" cy="177988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kern="1200" dirty="0" smtClean="0"/>
            <a:t>Кадровое обеспечение</a:t>
          </a:r>
          <a:endParaRPr lang="ru-RU" sz="2600" kern="1200" dirty="0"/>
        </a:p>
      </dsp:txBody>
      <dsp:txXfrm>
        <a:off x="1035024" y="1876"/>
        <a:ext cx="2966475" cy="1779885"/>
      </dsp:txXfrm>
    </dsp:sp>
    <dsp:sp modelId="{CCDAB6E5-CCF9-4F8B-A92F-CCFEEB0DAD37}">
      <dsp:nvSpPr>
        <dsp:cNvPr id="0" name=""/>
        <dsp:cNvSpPr/>
      </dsp:nvSpPr>
      <dsp:spPr>
        <a:xfrm>
          <a:off x="4324282" y="56732"/>
          <a:ext cx="2966475" cy="177988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kern="1200" dirty="0" smtClean="0"/>
            <a:t>Материально-техническое обеспечение</a:t>
          </a:r>
          <a:endParaRPr lang="ru-RU" sz="2600" kern="1200" dirty="0"/>
        </a:p>
      </dsp:txBody>
      <dsp:txXfrm>
        <a:off x="4324282" y="56732"/>
        <a:ext cx="2966475" cy="1779885"/>
      </dsp:txXfrm>
    </dsp:sp>
    <dsp:sp modelId="{B2DA2F4F-2DD2-45FA-8326-6C716CC6DBA4}">
      <dsp:nvSpPr>
        <dsp:cNvPr id="0" name=""/>
        <dsp:cNvSpPr/>
      </dsp:nvSpPr>
      <dsp:spPr>
        <a:xfrm>
          <a:off x="1035024" y="2078409"/>
          <a:ext cx="2966475" cy="177988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kern="1200" dirty="0" smtClean="0"/>
            <a:t>Социальное партнерство</a:t>
          </a:r>
          <a:endParaRPr lang="ru-RU" sz="2600" kern="1200" dirty="0"/>
        </a:p>
      </dsp:txBody>
      <dsp:txXfrm>
        <a:off x="1035024" y="2078409"/>
        <a:ext cx="2966475" cy="1779885"/>
      </dsp:txXfrm>
    </dsp:sp>
    <dsp:sp modelId="{D56AFBC1-7E48-442A-AA05-A229BD4D7CB8}">
      <dsp:nvSpPr>
        <dsp:cNvPr id="0" name=""/>
        <dsp:cNvSpPr/>
      </dsp:nvSpPr>
      <dsp:spPr>
        <a:xfrm>
          <a:off x="4298147" y="2078409"/>
          <a:ext cx="2966475" cy="177988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kern="1200" dirty="0" smtClean="0"/>
            <a:t>Программно-методическое обеспечение</a:t>
          </a:r>
          <a:endParaRPr lang="ru-RU" sz="2600" kern="1200" dirty="0"/>
        </a:p>
      </dsp:txBody>
      <dsp:txXfrm>
        <a:off x="4298147" y="2078409"/>
        <a:ext cx="2966475" cy="1779885"/>
      </dsp:txXfrm>
    </dsp:sp>
    <dsp:sp modelId="{A995B59C-7915-4341-AE8F-3271F11848DC}">
      <dsp:nvSpPr>
        <dsp:cNvPr id="0" name=""/>
        <dsp:cNvSpPr/>
      </dsp:nvSpPr>
      <dsp:spPr>
        <a:xfrm>
          <a:off x="2666586" y="4154942"/>
          <a:ext cx="2966475" cy="177988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kern="1200" dirty="0" err="1" smtClean="0"/>
            <a:t>Воспитательно</a:t>
          </a:r>
          <a:r>
            <a:rPr lang="ru-RU" sz="2600" kern="1200" dirty="0" smtClean="0"/>
            <a:t>-образовательный процесс</a:t>
          </a:r>
          <a:endParaRPr lang="ru-RU" sz="2600" kern="1200" dirty="0"/>
        </a:p>
      </dsp:txBody>
      <dsp:txXfrm>
        <a:off x="2666586" y="4154942"/>
        <a:ext cx="2966475" cy="177988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4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/>
      <dgm:constr type="t" for="ch" forName="tSp"/>
      <dgm:constr type="w" for="ch" forName="bSp" refType="w"/>
      <dgm:constr type="h" for="ch" forName="bSp" refType="h" fact="0.15"/>
      <dgm:constr type="l" for="ch" forName="bSp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/>
      <dgm:constr type="t" for="ch" forName="process" refType="h" fact="0.15"/>
    </dgm:constrLst>
    <dgm:ruleLst/>
    <dgm:layoutNode name="t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b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65"/>
        <dgm:constr type="primFontSz" for="des" forName="parentNode2" refType="primFontSz" refFor="des" refForName="parentNode1" op="equ"/>
        <dgm:constr type="secFontSz" for="des" forName="childNode1tx" val="65"/>
        <dgm:constr type="secFontSz" for="des" forName="childNode2tx" refType="secFontSz" refFor="des" refForName="childNode1tx" op="equ"/>
        <dgm:constr type="w" for="des" ptType="sibTrans" refType="w" refFor="ch" refForName="composite1" op="equ" fact="0.05"/>
      </dgm:constrLst>
      <dgm:ruleLst/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65"/>
              </dgm:constrLst>
            </dgm:else>
          </dgm:choose>
          <dgm:ruleLst/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  <dgm:constrLst/>
            <dgm:ruleLst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/>
            <dgm:ruleLst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65"/>
              <dgm:constr type="primFontSz" refType="secFontSz"/>
              <dgm:constr type="tMarg" refType="secFontSz" fact="0.15"/>
              <dgm:constr type="bMarg" refType="secFontSz" fact="0.15"/>
              <dgm:constr type="lMarg" refType="secFontSz" fact="0.15"/>
              <dgm:constr type="rMarg" refType="secFontSz" fact="0.15"/>
            </dgm:constrLst>
            <dgm:ruleLst>
              <dgm:rule type="secFontSz" val="5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1"/>
              <dgm:constr type="bMarg" refType="primFontSz" fact="0.1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presOf axis="self"/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  <dgm:ruleLst/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ruleLst/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  <dgm:constrLst/>
              <dgm:ruleLst/>
            </dgm:layoutNode>
            <dgm:layoutNode name="childNode2" styleLbl="bgAcc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  <dgm:constrLst/>
              <dgm:ruleLst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15"/>
                <dgm:constr type="bMarg" refType="secFontSz" fact="0.15"/>
                <dgm:constr type="lMarg" refType="secFontSz" fact="0.15"/>
                <dgm:constr type="rMarg" refType="secFontSz" fact="0.15"/>
              </dgm:constrLst>
              <dgm:ruleLst>
                <dgm:rule type="secFontSz" val="5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presOf axis="self"/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  <dgm:ruleLst/>
            </dgm:layoutNode>
          </dgm:forEach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 altLang="ru-RU"/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ru-RU"/>
          </a:p>
        </p:txBody>
      </p:sp>
      <p:sp>
        <p:nvSpPr>
          <p:cNvPr id="819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819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ru-RU" smtClean="0"/>
              <a:t>Click to edit Master text styles</a:t>
            </a:r>
          </a:p>
          <a:p>
            <a:pPr lvl="1"/>
            <a:r>
              <a:rPr lang="en-US" altLang="ru-RU" smtClean="0"/>
              <a:t>Second level</a:t>
            </a:r>
          </a:p>
          <a:p>
            <a:pPr lvl="2"/>
            <a:r>
              <a:rPr lang="en-US" altLang="ru-RU" smtClean="0"/>
              <a:t>Third level</a:t>
            </a:r>
          </a:p>
          <a:p>
            <a:pPr lvl="3"/>
            <a:r>
              <a:rPr lang="en-US" altLang="ru-RU" smtClean="0"/>
              <a:t>Fourth level</a:t>
            </a:r>
          </a:p>
          <a:p>
            <a:pPr lvl="4"/>
            <a:r>
              <a:rPr lang="en-US" altLang="ru-RU" smtClean="0"/>
              <a:t>Fifth level</a:t>
            </a:r>
          </a:p>
        </p:txBody>
      </p:sp>
      <p:sp>
        <p:nvSpPr>
          <p:cNvPr id="819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 altLang="ru-RU"/>
          </a:p>
        </p:txBody>
      </p:sp>
      <p:sp>
        <p:nvSpPr>
          <p:cNvPr id="819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1336DCB-9C18-42BF-B2E1-6DD0F721CEED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258342626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F693904-BD32-4D85-A56E-6B5FC211C54B}" type="slidenum">
              <a:rPr lang="en-US" altLang="ru-RU"/>
              <a:pPr/>
              <a:t>1</a:t>
            </a:fld>
            <a:endParaRPr lang="en-US" altLang="ru-RU"/>
          </a:p>
        </p:txBody>
      </p:sp>
      <p:sp>
        <p:nvSpPr>
          <p:cNvPr id="1075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FD68B96-4757-4AD7-B98E-E7B1E6B59011}" type="slidenum">
              <a:rPr lang="en-US" altLang="ru-RU"/>
              <a:pPr/>
              <a:t>5</a:t>
            </a:fld>
            <a:endParaRPr lang="en-US" altLang="ru-RU"/>
          </a:p>
        </p:txBody>
      </p:sp>
      <p:sp>
        <p:nvSpPr>
          <p:cNvPr id="112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FD68B96-4757-4AD7-B98E-E7B1E6B59011}" type="slidenum">
              <a:rPr lang="en-US" altLang="ru-RU"/>
              <a:pPr/>
              <a:t>7</a:t>
            </a:fld>
            <a:endParaRPr lang="en-US" altLang="ru-RU"/>
          </a:p>
        </p:txBody>
      </p:sp>
      <p:sp>
        <p:nvSpPr>
          <p:cNvPr id="112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FD68B96-4757-4AD7-B98E-E7B1E6B59011}" type="slidenum">
              <a:rPr lang="en-US" altLang="ru-RU"/>
              <a:pPr/>
              <a:t>9</a:t>
            </a:fld>
            <a:endParaRPr lang="en-US" altLang="ru-RU"/>
          </a:p>
        </p:txBody>
      </p:sp>
      <p:sp>
        <p:nvSpPr>
          <p:cNvPr id="112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FD68B96-4757-4AD7-B98E-E7B1E6B59011}" type="slidenum">
              <a:rPr lang="en-US" altLang="ru-RU"/>
              <a:pPr/>
              <a:t>10</a:t>
            </a:fld>
            <a:endParaRPr lang="en-US" altLang="ru-RU"/>
          </a:p>
        </p:txBody>
      </p:sp>
      <p:sp>
        <p:nvSpPr>
          <p:cNvPr id="112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FD68B96-4757-4AD7-B98E-E7B1E6B59011}" type="slidenum">
              <a:rPr lang="en-US" altLang="ru-RU"/>
              <a:pPr/>
              <a:t>11</a:t>
            </a:fld>
            <a:endParaRPr lang="en-US" altLang="ru-RU"/>
          </a:p>
        </p:txBody>
      </p:sp>
      <p:sp>
        <p:nvSpPr>
          <p:cNvPr id="112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FD68B96-4757-4AD7-B98E-E7B1E6B59011}" type="slidenum">
              <a:rPr lang="en-US" altLang="ru-RU"/>
              <a:pPr/>
              <a:t>13</a:t>
            </a:fld>
            <a:endParaRPr lang="en-US" altLang="ru-RU"/>
          </a:p>
        </p:txBody>
      </p:sp>
      <p:sp>
        <p:nvSpPr>
          <p:cNvPr id="112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66800" y="3352800"/>
            <a:ext cx="7086600" cy="704850"/>
          </a:xfrm>
          <a:extLs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bg1"/>
                  </a:outerShdw>
                </a:effectLst>
              </a14:hiddenEffects>
            </a:ext>
          </a:extLst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ru-RU" altLang="ru-RU" noProof="0" smtClean="0"/>
              <a:t>Образец заголовка</a:t>
            </a:r>
            <a:endParaRPr lang="en-US" altLang="ru-RU" noProof="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66800" y="3978275"/>
            <a:ext cx="7086600" cy="441325"/>
          </a:xfrm>
          <a:extLs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bg1"/>
                  </a:outerShdw>
                </a:effectLst>
              </a14:hiddenEffects>
            </a:ext>
          </a:extLst>
        </p:spPr>
        <p:txBody>
          <a:bodyPr/>
          <a:lstStyle>
            <a:lvl1pPr marL="0" indent="0" algn="ctr">
              <a:buFontTx/>
              <a:buNone/>
              <a:defRPr sz="2800">
                <a:solidFill>
                  <a:schemeClr val="bg2"/>
                </a:solidFill>
              </a:defRPr>
            </a:lvl1pPr>
          </a:lstStyle>
          <a:p>
            <a:pPr lvl="0"/>
            <a:r>
              <a:rPr lang="ru-RU" altLang="ru-RU" noProof="0" smtClean="0"/>
              <a:t>Образец подзаголовка</a:t>
            </a:r>
            <a:endParaRPr lang="en-US" altLang="ru-RU" noProof="0" smtClean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20374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24650" y="274638"/>
            <a:ext cx="2114550" cy="63547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81000" y="274638"/>
            <a:ext cx="6191250" cy="63547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9723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11189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29236965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990600" y="1143000"/>
            <a:ext cx="3848100" cy="5486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91100" y="1143000"/>
            <a:ext cx="3848100" cy="5486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29505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2623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73868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782423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3886575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8875906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274638"/>
            <a:ext cx="8458200" cy="715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  <a:endParaRPr lang="en-US" altLang="ru-RU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90600" y="1143000"/>
            <a:ext cx="7848600" cy="548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2"/>
          </a:solidFill>
          <a:latin typeface="Microsoft Sans Serif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2"/>
          </a:solidFill>
          <a:latin typeface="Microsoft Sans Serif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2"/>
          </a:solidFill>
          <a:latin typeface="Microsoft Sans Serif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2"/>
          </a:solidFill>
          <a:latin typeface="Microsoft Sans Serif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2"/>
          </a:solidFill>
          <a:latin typeface="Microsoft Sans Serif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2"/>
          </a:solidFill>
          <a:latin typeface="Microsoft Sans Serif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2"/>
          </a:solidFill>
          <a:latin typeface="Microsoft Sans Serif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2"/>
          </a:solidFill>
          <a:latin typeface="Microsoft Sans Serif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ctrTitle"/>
          </p:nvPr>
        </p:nvSpPr>
        <p:spPr>
          <a:xfrm>
            <a:off x="1043608" y="2924944"/>
            <a:ext cx="7086600" cy="704850"/>
          </a:xfrm>
        </p:spPr>
        <p:txBody>
          <a:bodyPr/>
          <a:lstStyle/>
          <a:p>
            <a:r>
              <a:rPr lang="ru-RU" alt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Инновационный проект</a:t>
            </a:r>
            <a:endParaRPr lang="ru-RU" alt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289448" y="4005064"/>
            <a:ext cx="6840760" cy="2448272"/>
          </a:xfrm>
          <a:ln>
            <a:solidFill>
              <a:srgbClr val="C0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ru-RU" alt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</a:t>
            </a:r>
            <a:r>
              <a:rPr lang="ru-RU" alt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Разработка содержания и создание условий для реализации образовательной программы «Юный эколог Кубани» как регионального компонента ООП ДО»</a:t>
            </a:r>
            <a:endParaRPr lang="ru-RU" alt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1">
                  <a:lumMod val="5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4" name="Rectangle 4"/>
          <p:cNvSpPr txBox="1">
            <a:spLocks noChangeArrowheads="1"/>
          </p:cNvSpPr>
          <p:nvPr/>
        </p:nvSpPr>
        <p:spPr bwMode="auto">
          <a:xfrm>
            <a:off x="1043608" y="836712"/>
            <a:ext cx="7086600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bg1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2"/>
                </a:solidFill>
                <a:latin typeface="Microsoft Sans Serif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2"/>
                </a:solidFill>
                <a:latin typeface="Microsoft Sans Serif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2"/>
                </a:solidFill>
                <a:latin typeface="Microsoft Sans Serif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2"/>
                </a:solidFill>
                <a:latin typeface="Microsoft Sans Serif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2"/>
                </a:solidFill>
                <a:latin typeface="Microsoft Sans Serif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2"/>
                </a:solidFill>
                <a:latin typeface="Microsoft Sans Serif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2"/>
                </a:solidFill>
                <a:latin typeface="Microsoft Sans Serif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2"/>
                </a:solidFill>
                <a:latin typeface="Microsoft Sans Serif" pitchFamily="34" charset="0"/>
              </a:defRPr>
            </a:lvl9pPr>
          </a:lstStyle>
          <a:p>
            <a:r>
              <a:rPr lang="ru-RU" altLang="ru-RU" sz="2000" b="1" kern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Муниципальное дошкольное образовательное бюджетное учреждение детский сад комбинированного вида №67 </a:t>
            </a:r>
            <a:r>
              <a:rPr lang="ru-RU" altLang="ru-RU" sz="2000" b="1" kern="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г.Сочи</a:t>
            </a:r>
            <a:endParaRPr lang="ru-RU" altLang="ru-RU" sz="2000" b="1" kern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1">
                  <a:lumMod val="5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62473448"/>
              </p:ext>
            </p:extLst>
          </p:nvPr>
        </p:nvGraphicFramePr>
        <p:xfrm>
          <a:off x="35496" y="694662"/>
          <a:ext cx="9108506" cy="6279903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792088"/>
                <a:gridCol w="4013326"/>
                <a:gridCol w="1075773"/>
                <a:gridCol w="1075773"/>
                <a:gridCol w="1075773"/>
                <a:gridCol w="1075773"/>
              </a:tblGrid>
              <a:tr h="473160">
                <a:tc rowSpan="2"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endParaRPr lang="ru-RU" sz="1400" b="1" i="1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1400" b="1" i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№ </a:t>
                      </a:r>
                      <a:r>
                        <a:rPr lang="ru-RU" sz="1400" b="1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п</a:t>
                      </a:r>
                      <a:r>
                        <a:rPr lang="en-US" sz="1400" b="1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ru-RU" sz="1400" b="1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п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3753" marR="537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endParaRPr lang="ru-RU" sz="1400" b="1" i="1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1400" b="1" i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Наименование </a:t>
                      </a:r>
                      <a:r>
                        <a:rPr lang="ru-RU" sz="1400" b="1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мероприятия, обеспечивающего достижение результата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3753" marR="537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1400" b="1" i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Результаты </a:t>
                      </a:r>
                      <a:r>
                        <a:rPr lang="ru-RU" sz="1400" b="1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(2014-2015 уч. год)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  <a:p>
                      <a:pPr marL="457200" algn="di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1400" b="1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3753" marR="537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6250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1400" b="1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1 квартал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3753" marR="537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1400" b="1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2 квартал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3753" marR="537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1400" b="1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3 квартал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3753" marR="537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1400" b="1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4 квартал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3753" marR="537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719593"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1.</a:t>
                      </a:r>
                    </a:p>
                  </a:txBody>
                  <a:tcPr marL="53753" marR="537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Образовательная программа «Юный эколог Кубани»</a:t>
                      </a:r>
                    </a:p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3753" marR="537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457200" algn="di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3753" marR="537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marL="457200" algn="di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3753" marR="537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marL="457200" algn="di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3753" marR="537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marL="457200" algn="di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3753" marR="537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719593"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2.</a:t>
                      </a:r>
                    </a:p>
                  </a:txBody>
                  <a:tcPr marL="53753" marR="537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Календарно-тематический план на все возрастные группы</a:t>
                      </a:r>
                    </a:p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3753" marR="537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45720" algn="di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3753" marR="537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marL="45720" algn="di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3753" marR="537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" algn="di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3753" marR="537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45720" algn="di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3753" marR="537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719593"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3.</a:t>
                      </a:r>
                    </a:p>
                  </a:txBody>
                  <a:tcPr marL="53753" marR="537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Конспекты НОД по темам календарно-тематического планирования</a:t>
                      </a:r>
                    </a:p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3753" marR="537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45720" algn="di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3753" marR="537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marL="45720" algn="di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1400">
                          <a:solidFill>
                            <a:srgbClr val="FF6600"/>
                          </a:solidFill>
                          <a:effectLst/>
                          <a:highlight>
                            <a:srgbClr val="FF0000"/>
                          </a:highlight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3753" marR="537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marL="45720" algn="di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3753" marR="537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marL="45720" algn="di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3753" marR="537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</a:tr>
              <a:tr h="290524"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4.</a:t>
                      </a:r>
                    </a:p>
                  </a:txBody>
                  <a:tcPr marL="53753" marR="537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Мультимедийные презентации по темам НОД</a:t>
                      </a:r>
                    </a:p>
                  </a:txBody>
                  <a:tcPr marL="53753" marR="537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45720" algn="di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3753" marR="537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marL="45720" algn="di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1400">
                          <a:solidFill>
                            <a:srgbClr val="FF6600"/>
                          </a:solidFill>
                          <a:effectLst/>
                          <a:highlight>
                            <a:srgbClr val="FF0000"/>
                          </a:highlight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3753" marR="537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marL="45720" algn="di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3753" marR="537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marL="45720" algn="di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3753" marR="537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</a:tr>
              <a:tr h="719593"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5.</a:t>
                      </a:r>
                    </a:p>
                  </a:txBody>
                  <a:tcPr marL="53753" marR="537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Серия дидактических игр по темам содержания программы</a:t>
                      </a:r>
                    </a:p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3753" marR="537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45720" algn="di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3753" marR="537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marL="45720" algn="di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3753" marR="537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marL="45720" algn="di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3753" marR="537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marL="45720" algn="di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3753" marR="537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</a:tr>
              <a:tr h="719593"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6.</a:t>
                      </a:r>
                    </a:p>
                  </a:txBody>
                  <a:tcPr marL="53753" marR="537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Атлас, наглядно-дидактические пособия «Природа Кубани» </a:t>
                      </a:r>
                    </a:p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3753" marR="537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45720" algn="di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3753" marR="537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" algn="di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3753" marR="537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" algn="di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3753" marR="537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" algn="di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3753" marR="537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</a:tr>
              <a:tr h="719593"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7.</a:t>
                      </a:r>
                    </a:p>
                  </a:txBody>
                  <a:tcPr marL="53753" marR="537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Рабочая тетрадь «Юный эколог» для детей всех возрастных групп</a:t>
                      </a:r>
                    </a:p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3753" marR="537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45720" algn="di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3753" marR="537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" algn="di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3753" marR="537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" algn="di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3753" marR="537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" algn="di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3753" marR="537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</a:tr>
              <a:tr h="719593"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8.</a:t>
                      </a:r>
                    </a:p>
                  </a:txBody>
                  <a:tcPr marL="53753" marR="537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Издание методических пособий по теме проекта</a:t>
                      </a:r>
                    </a:p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3753" marR="537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45720" algn="di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3753" marR="537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" algn="di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3753" marR="537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" algn="di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3753" marR="537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" algn="di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3753" marR="537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</a:tr>
            </a:tbl>
          </a:graphicData>
        </a:graphic>
      </p:graphicFrame>
      <p:sp>
        <p:nvSpPr>
          <p:cNvPr id="9" name="Rectangle 5"/>
          <p:cNvSpPr txBox="1">
            <a:spLocks noChangeArrowheads="1"/>
          </p:cNvSpPr>
          <p:nvPr/>
        </p:nvSpPr>
        <p:spPr bwMode="auto">
          <a:xfrm>
            <a:off x="323528" y="82595"/>
            <a:ext cx="8496944" cy="612068"/>
          </a:xfrm>
          <a:prstGeom prst="rect">
            <a:avLst/>
          </a:prstGeom>
          <a:ln w="25400" cap="flat" cmpd="sng" algn="ctr">
            <a:solidFill>
              <a:srgbClr val="C00000"/>
            </a:solidFill>
            <a:prstDash val="solid"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altLang="ru-RU" sz="2000" b="1" kern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Деятельность по программно-методическому обеспечению</a:t>
            </a:r>
            <a:endParaRPr lang="ru-RU" altLang="ru-RU" sz="2000" b="1" kern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1">
                  <a:lumMod val="5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71193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5"/>
          <p:cNvSpPr txBox="1">
            <a:spLocks noChangeArrowheads="1"/>
          </p:cNvSpPr>
          <p:nvPr/>
        </p:nvSpPr>
        <p:spPr bwMode="auto">
          <a:xfrm>
            <a:off x="323528" y="82594"/>
            <a:ext cx="8496944" cy="754117"/>
          </a:xfrm>
          <a:prstGeom prst="rect">
            <a:avLst/>
          </a:prstGeom>
          <a:ln w="25400" cap="flat" cmpd="sng" algn="ctr">
            <a:solidFill>
              <a:srgbClr val="C00000"/>
            </a:solidFill>
            <a:prstDash val="solid"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altLang="ru-RU" sz="2000" b="1" kern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Деятельность по обеспечению </a:t>
            </a:r>
            <a:r>
              <a:rPr lang="ru-RU" altLang="ru-RU" sz="2000" b="1" kern="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воспитательно</a:t>
            </a:r>
            <a:r>
              <a:rPr lang="ru-RU" altLang="ru-RU" sz="2000" b="1" kern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-образовательного процесса</a:t>
            </a:r>
            <a:endParaRPr lang="ru-RU" altLang="ru-RU" b="1" kern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1">
                  <a:lumMod val="5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graphicFrame>
        <p:nvGraphicFramePr>
          <p:cNvPr id="3" name="Объект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66809109"/>
              </p:ext>
            </p:extLst>
          </p:nvPr>
        </p:nvGraphicFramePr>
        <p:xfrm>
          <a:off x="107506" y="908720"/>
          <a:ext cx="8856984" cy="5544617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720078"/>
                <a:gridCol w="3952642"/>
                <a:gridCol w="1046066"/>
                <a:gridCol w="1046066"/>
                <a:gridCol w="1046066"/>
                <a:gridCol w="1046066"/>
              </a:tblGrid>
              <a:tr h="570734">
                <a:tc rowSpan="2"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endParaRPr lang="ru-RU" sz="1400" b="1" i="1" dirty="0" smtClean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1400" b="1" i="1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№ </a:t>
                      </a:r>
                      <a:r>
                        <a:rPr lang="ru-RU" sz="1400" b="1" i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</a:t>
                      </a:r>
                      <a:r>
                        <a:rPr lang="en-US" sz="1400" b="1" i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/</a:t>
                      </a:r>
                      <a:r>
                        <a:rPr lang="ru-RU" sz="1400" b="1" i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endParaRPr lang="ru-RU" sz="1400" b="1" i="1" dirty="0" smtClean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1400" b="1" i="1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Наименование </a:t>
                      </a:r>
                      <a:r>
                        <a:rPr lang="ru-RU" sz="1400" b="1" i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мероприятия, обеспечивающего достижение результата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457200"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1400" b="1" i="1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Результаты </a:t>
                      </a:r>
                      <a:r>
                        <a:rPr lang="ru-RU" sz="1400" b="1" i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(2014-2015 уч. год)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457200" algn="dist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1400" b="1" i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7073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1400" b="1" i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 квартал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1400" b="1" i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 квартал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1400" b="1" i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 квартал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1400" b="1" i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 квартал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880630">
                <a:tc>
                  <a:txBody>
                    <a:bodyPr/>
                    <a:lstStyle/>
                    <a:p>
                      <a:pPr marL="46038" indent="39688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1.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4572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Организация познавательно-исследовательской деятельности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45720" algn="di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" algn="di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marL="45720" algn="di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" algn="di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</a:tr>
              <a:tr h="880630">
                <a:tc>
                  <a:txBody>
                    <a:bodyPr/>
                    <a:lstStyle/>
                    <a:p>
                      <a:pPr marL="39688" indent="-39688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2.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4572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Участие воспитанников в конкурсах разного уровня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45720" algn="di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marL="45720" algn="di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marL="45720" algn="di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marL="45720" algn="di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</a:tr>
              <a:tr h="880630">
                <a:tc>
                  <a:txBody>
                    <a:bodyPr/>
                    <a:lstStyle/>
                    <a:p>
                      <a:pPr marL="39688" indent="-39688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3.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4572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Проведение мероприятий экологической направленности 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45720" algn="di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marL="45720" algn="di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marL="45720" algn="di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marL="45720" algn="di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</a:tr>
              <a:tr h="1761259">
                <a:tc>
                  <a:txBody>
                    <a:bodyPr/>
                    <a:lstStyle/>
                    <a:p>
                      <a:pPr marL="39688" indent="46038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4.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4572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Вовлечение родителей в </a:t>
                      </a:r>
                      <a:r>
                        <a:rPr lang="ru-RU" sz="1400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воспитательно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-образовательный процесс 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4572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45720" algn="di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" algn="di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1200">
                          <a:solidFill>
                            <a:srgbClr val="FF6600"/>
                          </a:solidFill>
                          <a:effectLst/>
                          <a:highlight>
                            <a:srgbClr val="FF00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marL="45720" algn="di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marL="45720" algn="di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34411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Documents and Settings\123\Рабочий стол\ФОТО Сад\1 полугодие 2015г\Первые шаги в науку\DSC08453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87" t="8497" r="4223" b="2865"/>
          <a:stretch/>
        </p:blipFill>
        <p:spPr bwMode="auto">
          <a:xfrm>
            <a:off x="173283" y="260648"/>
            <a:ext cx="4320480" cy="300037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C:\Documents and Settings\123\Рабочий стол\ФОТО Сад\1 полугодие 2015г\Первые шаги в науку\Вручение грамоты Первые шаги в науку\IMG_941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5" y="250751"/>
            <a:ext cx="4248473" cy="300037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C:\Documents and Settings\123\Рабочий стол\ФОТО Сад\1 полугодие 2015г\Посадка Елки на участке\IMG_6459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283" y="3573016"/>
            <a:ext cx="4326709" cy="302433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7" name="Picture 5" descr="C:\Documents and Settings\123\Рабочий стол\Награждение ЭБЦ Елки\DSC08169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5" y="3573016"/>
            <a:ext cx="4248473" cy="302433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71039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06394434"/>
              </p:ext>
            </p:extLst>
          </p:nvPr>
        </p:nvGraphicFramePr>
        <p:xfrm>
          <a:off x="107504" y="836712"/>
          <a:ext cx="8928992" cy="57926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Rectangle 5"/>
          <p:cNvSpPr txBox="1">
            <a:spLocks noChangeArrowheads="1"/>
          </p:cNvSpPr>
          <p:nvPr/>
        </p:nvSpPr>
        <p:spPr bwMode="auto">
          <a:xfrm>
            <a:off x="395536" y="44624"/>
            <a:ext cx="8496944" cy="826125"/>
          </a:xfrm>
          <a:prstGeom prst="rect">
            <a:avLst/>
          </a:prstGeom>
          <a:ln w="25400" cap="flat" cmpd="sng" algn="ctr">
            <a:solidFill>
              <a:srgbClr val="C00000"/>
            </a:solidFill>
            <a:prstDash val="solid"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altLang="ru-RU" sz="2400" b="1" kern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Объем выполненных работ по итогам анализа промежуточных результатов</a:t>
            </a:r>
            <a:endParaRPr lang="ru-RU" altLang="ru-RU" sz="2400" b="1" kern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1">
                  <a:lumMod val="5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25998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1284920" y="980728"/>
            <a:ext cx="6934200" cy="715962"/>
          </a:xfrm>
          <a:prstGeom prst="rect">
            <a:avLst/>
          </a:prstGeo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Microsoft Sans Serif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Microsoft Sans Serif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Microsoft Sans Serif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Microsoft Sans Serif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Microsoft Sans Serif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Microsoft Sans Serif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Microsoft Sans Serif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Microsoft Sans Serif" pitchFamily="34" charset="0"/>
              </a:defRPr>
            </a:lvl9pPr>
          </a:lstStyle>
          <a:p>
            <a:pPr algn="ctr"/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Спасибо за внимание!</a:t>
            </a:r>
            <a:endParaRPr lang="en-US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1189758" y="6142038"/>
            <a:ext cx="6934200" cy="715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Microsoft Sans Serif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Microsoft Sans Serif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Microsoft Sans Serif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Microsoft Sans Serif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Microsoft Sans Serif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Microsoft Sans Serif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Microsoft Sans Serif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Microsoft Sans Serif" pitchFamily="34" charset="0"/>
              </a:defRPr>
            </a:lvl9pPr>
          </a:lstStyle>
          <a:p>
            <a:pPr algn="ctr"/>
            <a:r>
              <a:rPr lang="en-US" sz="2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E-mail</a:t>
            </a:r>
            <a:r>
              <a:rPr lang="ru-RU" sz="2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en-US" sz="2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dou67@edu.sochi.ru</a:t>
            </a:r>
            <a:endParaRPr lang="en-US" sz="2800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0" name="Picture 2" descr="C:\Documents and Settings\123\Рабочий стол\ФОТО Сад\2 полугодие 2014г. ФОТО\Фото Котикова Казачья ярмарка\IMG_560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4696" y="1740098"/>
            <a:ext cx="6828116" cy="446449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00058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5"/>
          <p:cNvSpPr txBox="1">
            <a:spLocks noChangeArrowheads="1"/>
          </p:cNvSpPr>
          <p:nvPr/>
        </p:nvSpPr>
        <p:spPr bwMode="auto">
          <a:xfrm>
            <a:off x="2100099" y="188640"/>
            <a:ext cx="4896544" cy="612068"/>
          </a:xfrm>
          <a:prstGeom prst="rect">
            <a:avLst/>
          </a:prstGeom>
          <a:ln w="25400" cap="flat" cmpd="sng" algn="ctr">
            <a:solidFill>
              <a:srgbClr val="C00000"/>
            </a:solidFill>
            <a:prstDash val="solid"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altLang="ru-RU" sz="3600" b="1" kern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Цель</a:t>
            </a:r>
            <a:r>
              <a:rPr lang="en-US" altLang="ru-RU" sz="3600" b="1" kern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:</a:t>
            </a:r>
            <a:endParaRPr lang="ru-RU" altLang="ru-RU" sz="3600" b="1" kern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1">
                  <a:lumMod val="5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grpSp>
        <p:nvGrpSpPr>
          <p:cNvPr id="6" name="Группа 5"/>
          <p:cNvGrpSpPr/>
          <p:nvPr/>
        </p:nvGrpSpPr>
        <p:grpSpPr>
          <a:xfrm>
            <a:off x="79349" y="2276872"/>
            <a:ext cx="8985272" cy="4392488"/>
            <a:chOff x="79369" y="2419394"/>
            <a:chExt cx="8985272" cy="4202108"/>
          </a:xfrm>
          <a:scene3d>
            <a:camera prst="orthographicFront"/>
            <a:lightRig rig="flat" dir="t"/>
          </a:scene3d>
        </p:grpSpPr>
        <p:sp>
          <p:nvSpPr>
            <p:cNvPr id="7" name="Скругленный прямоугольник 6"/>
            <p:cNvSpPr/>
            <p:nvPr/>
          </p:nvSpPr>
          <p:spPr>
            <a:xfrm>
              <a:off x="285740" y="2419394"/>
              <a:ext cx="8643998" cy="2709841"/>
            </a:xfrm>
            <a:prstGeom prst="roundRect">
              <a:avLst>
                <a:gd name="adj" fmla="val 10000"/>
              </a:avLst>
            </a:prstGeom>
            <a:solidFill>
              <a:schemeClr val="accent6">
                <a:lumMod val="20000"/>
                <a:lumOff val="80000"/>
              </a:schemeClr>
            </a:solidFill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</p:sp>
        <p:sp>
          <p:nvSpPr>
            <p:cNvPr id="8" name="Скругленный прямоугольник 4"/>
            <p:cNvSpPr/>
            <p:nvPr/>
          </p:nvSpPr>
          <p:spPr>
            <a:xfrm>
              <a:off x="79369" y="4070399"/>
              <a:ext cx="8985272" cy="2551103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0960" tIns="60960" rIns="60960" bIns="60960" numCol="1" spcCol="1270" anchor="ctr" anchorCtr="0">
              <a:noAutofit/>
            </a:bodyPr>
            <a:lstStyle/>
            <a:p>
              <a:pPr marL="0" indent="0" algn="just">
                <a:lnSpc>
                  <a:spcPct val="80000"/>
                </a:lnSpc>
                <a:buNone/>
              </a:pPr>
              <a:endPara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2" name="Прямоугольник 1"/>
          <p:cNvSpPr/>
          <p:nvPr/>
        </p:nvSpPr>
        <p:spPr>
          <a:xfrm>
            <a:off x="553440" y="2662126"/>
            <a:ext cx="7992888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ru-RU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</a:t>
            </a:r>
            <a:r>
              <a:rPr lang="ru-RU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беспечение </a:t>
            </a:r>
            <a:r>
              <a:rPr lang="ru-RU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условий для разработки программы «Юный эколог Кубани» и построения образовательного пространства  ДОУ для ее реализации.</a:t>
            </a:r>
          </a:p>
        </p:txBody>
      </p:sp>
    </p:spTree>
    <p:extLst>
      <p:ext uri="{BB962C8B-B14F-4D97-AF65-F5344CB8AC3E}">
        <p14:creationId xmlns:p14="http://schemas.microsoft.com/office/powerpoint/2010/main" val="1836174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12618669"/>
              </p:ext>
            </p:extLst>
          </p:nvPr>
        </p:nvGraphicFramePr>
        <p:xfrm>
          <a:off x="467544" y="908720"/>
          <a:ext cx="8371656" cy="57206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Rectangle 5"/>
          <p:cNvSpPr txBox="1">
            <a:spLocks noChangeArrowheads="1"/>
          </p:cNvSpPr>
          <p:nvPr/>
        </p:nvSpPr>
        <p:spPr bwMode="auto">
          <a:xfrm>
            <a:off x="2339752" y="188640"/>
            <a:ext cx="4896544" cy="612068"/>
          </a:xfrm>
          <a:prstGeom prst="rect">
            <a:avLst/>
          </a:prstGeom>
          <a:ln w="25400" cap="flat" cmpd="sng" algn="ctr">
            <a:solidFill>
              <a:srgbClr val="C00000"/>
            </a:solidFill>
            <a:prstDash val="solid"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altLang="ru-RU" b="1" kern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Основная идея</a:t>
            </a:r>
            <a:endParaRPr lang="ru-RU" altLang="ru-RU" b="1" kern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1">
                  <a:lumMod val="5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211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04476870"/>
              </p:ext>
            </p:extLst>
          </p:nvPr>
        </p:nvGraphicFramePr>
        <p:xfrm>
          <a:off x="539552" y="692696"/>
          <a:ext cx="8299648" cy="59367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99863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99345507"/>
              </p:ext>
            </p:extLst>
          </p:nvPr>
        </p:nvGraphicFramePr>
        <p:xfrm>
          <a:off x="35496" y="721751"/>
          <a:ext cx="9073007" cy="6013953"/>
        </p:xfrm>
        <a:graphic>
          <a:graphicData uri="http://schemas.openxmlformats.org/drawingml/2006/table">
            <a:tbl>
              <a:tblPr firstRow="1" firstCol="1" bandRow="1"/>
              <a:tblGrid>
                <a:gridCol w="573819"/>
                <a:gridCol w="4231916"/>
                <a:gridCol w="1066818"/>
                <a:gridCol w="1066818"/>
                <a:gridCol w="1066818"/>
                <a:gridCol w="1066818"/>
              </a:tblGrid>
              <a:tr h="293278">
                <a:tc rowSpan="2">
                  <a:txBody>
                    <a:bodyPr/>
                    <a:lstStyle/>
                    <a:p>
                      <a:pPr marL="457200"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endParaRPr lang="ru-RU" sz="1400" b="1" i="1" dirty="0" smtClean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1400" b="1" i="1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№ </a:t>
                      </a:r>
                      <a:r>
                        <a:rPr lang="ru-RU" sz="1400" b="1" i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</a:t>
                      </a:r>
                      <a:r>
                        <a:rPr lang="en-US" sz="1400" b="1" i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/</a:t>
                      </a:r>
                      <a:r>
                        <a:rPr lang="ru-RU" sz="1400" b="1" i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</a:t>
                      </a:r>
                      <a:endParaRPr lang="ru-RU" sz="1400" b="1" dirty="0">
                        <a:solidFill>
                          <a:srgbClr val="000000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026" marR="470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endParaRPr lang="ru-RU" sz="1400" b="1" i="1" dirty="0" smtClean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1400" b="1" i="1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Наименование </a:t>
                      </a:r>
                      <a:r>
                        <a:rPr lang="ru-RU" sz="1400" b="1" i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мероприятия, обеспечивающего достижение результата</a:t>
                      </a:r>
                      <a:endParaRPr lang="ru-RU" sz="1400" b="1" dirty="0">
                        <a:solidFill>
                          <a:srgbClr val="000000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026" marR="470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457200" algn="ctr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endParaRPr lang="ru-RU" sz="1400" b="1" i="1" dirty="0" smtClean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457200" algn="ctr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1400" b="1" i="1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Результаты </a:t>
                      </a:r>
                      <a:r>
                        <a:rPr lang="ru-RU" sz="1400" b="1" i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(2014-2015 уч. год)</a:t>
                      </a:r>
                      <a:endParaRPr lang="ru-RU" sz="1400" b="1" dirty="0">
                        <a:solidFill>
                          <a:srgbClr val="000000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026" marR="470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3631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endParaRPr lang="ru-RU" sz="1400" b="1" i="1" dirty="0" smtClean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 indent="0" algn="ctr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1400" b="1" i="1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 </a:t>
                      </a:r>
                      <a:r>
                        <a:rPr lang="ru-RU" sz="1400" b="1" i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квартал</a:t>
                      </a:r>
                      <a:endParaRPr lang="ru-RU" sz="1400" b="1" dirty="0">
                        <a:solidFill>
                          <a:srgbClr val="000000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457200" algn="ctr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1400" b="1" i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400" b="1" dirty="0">
                        <a:solidFill>
                          <a:srgbClr val="000000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026" marR="470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endParaRPr lang="ru-RU" sz="1400" b="1" i="1" dirty="0" smtClean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 indent="0" algn="ctr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1400" b="1" i="1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 </a:t>
                      </a:r>
                      <a:r>
                        <a:rPr lang="ru-RU" sz="1400" b="1" i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квартал</a:t>
                      </a:r>
                      <a:endParaRPr lang="ru-RU" sz="1400" b="1" dirty="0">
                        <a:solidFill>
                          <a:srgbClr val="000000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026" marR="470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endParaRPr lang="ru-RU" sz="1400" b="1" i="1" dirty="0" smtClean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 indent="0" algn="ctr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1400" b="1" i="1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 </a:t>
                      </a:r>
                      <a:r>
                        <a:rPr lang="ru-RU" sz="1400" b="1" i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квартал</a:t>
                      </a:r>
                      <a:endParaRPr lang="ru-RU" sz="1400" b="1" dirty="0">
                        <a:solidFill>
                          <a:srgbClr val="000000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026" marR="470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endParaRPr lang="ru-RU" sz="1400" b="1" i="1" dirty="0" smtClean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 indent="0" algn="ctr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1400" b="1" i="1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 </a:t>
                      </a:r>
                      <a:r>
                        <a:rPr lang="ru-RU" sz="1400" b="1" i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квартал</a:t>
                      </a:r>
                      <a:endParaRPr lang="ru-RU" sz="1400" b="1" dirty="0">
                        <a:solidFill>
                          <a:srgbClr val="000000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026" marR="470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600740">
                <a:tc>
                  <a:txBody>
                    <a:bodyPr/>
                    <a:lstStyle/>
                    <a:p>
                      <a:pPr marL="0" indent="0" algn="ctr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1.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026" marR="470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00660" algn="l"/>
                        </a:tabLs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Мониторинг образовательных потребностей и профессиональных затруднений педагогов детского сада </a:t>
                      </a:r>
                    </a:p>
                  </a:txBody>
                  <a:tcPr marL="47026" marR="470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just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026" marR="470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026" marR="470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026" marR="470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026" marR="470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00987">
                <a:tc>
                  <a:txBody>
                    <a:bodyPr/>
                    <a:lstStyle/>
                    <a:p>
                      <a:pPr marL="0" indent="0" algn="ctr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2.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026" marR="470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Серия методических мероприятий по теме проекта, в том числе по изучению и внедрению системно-</a:t>
                      </a:r>
                      <a:r>
                        <a:rPr lang="ru-RU" sz="14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деятельностного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 подхода</a:t>
                      </a:r>
                    </a:p>
                  </a:txBody>
                  <a:tcPr marL="47026" marR="470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8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026" marR="470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8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026" marR="470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8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026" marR="470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026" marR="470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00987">
                <a:tc>
                  <a:txBody>
                    <a:bodyPr/>
                    <a:lstStyle/>
                    <a:p>
                      <a:pPr marL="0" indent="0" algn="ctr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3.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026" marR="470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116205" algn="l"/>
                        </a:tabLs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Лекционный курс по повышению профессиональной компетенции по экологическому воспитанию для педагогов МДОУ №67 </a:t>
                      </a:r>
                    </a:p>
                  </a:txBody>
                  <a:tcPr marL="47026" marR="470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8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026" marR="470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8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026" marR="470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8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026" marR="470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026" marR="470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</a:tr>
              <a:tr h="600740">
                <a:tc>
                  <a:txBody>
                    <a:bodyPr/>
                    <a:lstStyle/>
                    <a:p>
                      <a:pPr marL="0" indent="0" algn="ctr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4.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026" marR="470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Участие в конкурсах экологической направленности на  федеральном, региональном, муниципальном уровнях</a:t>
                      </a:r>
                    </a:p>
                  </a:txBody>
                  <a:tcPr marL="47026" marR="470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8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026" marR="470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8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026" marR="470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8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026" marR="470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026" marR="470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</a:tr>
              <a:tr h="567599">
                <a:tc>
                  <a:txBody>
                    <a:bodyPr/>
                    <a:lstStyle/>
                    <a:p>
                      <a:pPr marL="0" indent="0" algn="ctr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5.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026" marR="470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116205" algn="l"/>
                        </a:tabLs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Разработан Журнал взаимодействия воспитателя по экологии с воспитателями </a:t>
                      </a:r>
                      <a:r>
                        <a:rPr lang="ru-RU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групп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7026" marR="470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8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026" marR="470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8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026" marR="470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8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026" marR="470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026" marR="470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01233">
                <a:tc>
                  <a:txBody>
                    <a:bodyPr/>
                    <a:lstStyle/>
                    <a:p>
                      <a:pPr marL="0" indent="0" algn="ctr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6.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026" marR="470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Разработка методических рекомендаций по организации познавательно-исследовательской деятельности по экологическому направлению  с детьми дошкольного возраста</a:t>
                      </a:r>
                    </a:p>
                  </a:txBody>
                  <a:tcPr marL="47026" marR="470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8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026" marR="470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8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026" marR="470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8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026" marR="470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026" marR="470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</a:tr>
              <a:tr h="800987">
                <a:tc>
                  <a:txBody>
                    <a:bodyPr/>
                    <a:lstStyle/>
                    <a:p>
                      <a:pPr marL="0" indent="0" algn="ctr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7.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026" marR="470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Повышение профессиональной компетентности педагогов по теме инновационной программы через разные формы методической работы </a:t>
                      </a:r>
                    </a:p>
                  </a:txBody>
                  <a:tcPr marL="47026" marR="470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026" marR="470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8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026" marR="470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8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026" marR="470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026" marR="470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</a:tr>
            </a:tbl>
          </a:graphicData>
        </a:graphic>
      </p:graphicFrame>
      <p:sp>
        <p:nvSpPr>
          <p:cNvPr id="9" name="Rectangle 5"/>
          <p:cNvSpPr txBox="1">
            <a:spLocks noChangeArrowheads="1"/>
          </p:cNvSpPr>
          <p:nvPr/>
        </p:nvSpPr>
        <p:spPr bwMode="auto">
          <a:xfrm>
            <a:off x="323528" y="69940"/>
            <a:ext cx="8568952" cy="612068"/>
          </a:xfrm>
          <a:prstGeom prst="rect">
            <a:avLst/>
          </a:prstGeom>
          <a:ln w="25400" cap="flat" cmpd="sng" algn="ctr">
            <a:solidFill>
              <a:srgbClr val="C00000"/>
            </a:solidFill>
            <a:prstDash val="solid"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altLang="ru-RU" sz="2000" b="1" kern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Деятельность по обеспечению кадровых условий</a:t>
            </a:r>
            <a:endParaRPr lang="ru-RU" altLang="ru-RU" sz="2000" b="1" kern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1">
                  <a:lumMod val="5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Documents and Settings\123\Рабочий стол\Скипина Лекция 2\IMG_6214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96"/>
          <a:stretch/>
        </p:blipFill>
        <p:spPr bwMode="auto">
          <a:xfrm>
            <a:off x="251520" y="332656"/>
            <a:ext cx="4608512" cy="331236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Documents and Settings\123\Рабочий стол\Экология ВНЕДРЕНИЕ проекта\ФОТО - работа по проекту\Экскурсия для педагогов по эко тропе\IMG_343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3151237"/>
            <a:ext cx="5010836" cy="334055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C:\Documents and Settings\123\Рабочий стол\Мои рисунки\ДИПЛОМЫ Платные конкурсы\Сертификат Белоборова + Ивашута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476672"/>
            <a:ext cx="3289958" cy="234507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C:\Documents and Settings\123\Рабочий стол\Мои рисунки\ДИПЛОМЫ Платные конкурсы\345-005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982943"/>
            <a:ext cx="3347863" cy="238607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20560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5"/>
          <p:cNvSpPr txBox="1">
            <a:spLocks noChangeArrowheads="1"/>
          </p:cNvSpPr>
          <p:nvPr/>
        </p:nvSpPr>
        <p:spPr bwMode="auto">
          <a:xfrm>
            <a:off x="395536" y="82595"/>
            <a:ext cx="8424936" cy="612068"/>
          </a:xfrm>
          <a:prstGeom prst="rect">
            <a:avLst/>
          </a:prstGeom>
          <a:ln w="25400" cap="flat" cmpd="sng" algn="ctr">
            <a:solidFill>
              <a:srgbClr val="C00000"/>
            </a:solidFill>
            <a:prstDash val="solid"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altLang="ru-RU" sz="2000" b="1" kern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Деятельность по обеспечению материально-технических условий</a:t>
            </a:r>
            <a:endParaRPr lang="ru-RU" altLang="ru-RU" sz="2000" b="1" kern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1">
                  <a:lumMod val="5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graphicFrame>
        <p:nvGraphicFramePr>
          <p:cNvPr id="3" name="Объект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56825534"/>
              </p:ext>
            </p:extLst>
          </p:nvPr>
        </p:nvGraphicFramePr>
        <p:xfrm>
          <a:off x="57150" y="836712"/>
          <a:ext cx="9036495" cy="5904656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755575"/>
                <a:gridCol w="4011852"/>
                <a:gridCol w="1067267"/>
                <a:gridCol w="1067267"/>
                <a:gridCol w="1067267"/>
                <a:gridCol w="1067267"/>
              </a:tblGrid>
              <a:tr h="346448">
                <a:tc rowSpan="2">
                  <a:txBody>
                    <a:bodyPr/>
                    <a:lstStyle/>
                    <a:p>
                      <a:pPr marL="457200"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endParaRPr lang="ru-RU" sz="1400" b="1" i="1" dirty="0" smtClean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1400" b="1" i="1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№ </a:t>
                      </a:r>
                      <a:r>
                        <a:rPr lang="ru-RU" sz="1400" b="1" i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</a:t>
                      </a:r>
                      <a:r>
                        <a:rPr lang="en-US" sz="1400" b="1" i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/</a:t>
                      </a:r>
                      <a:r>
                        <a:rPr lang="ru-RU" sz="1400" b="1" i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</a:t>
                      </a:r>
                      <a:endParaRPr lang="ru-RU" sz="1400" b="1" dirty="0">
                        <a:solidFill>
                          <a:srgbClr val="000000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026" marR="470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endParaRPr lang="ru-RU" sz="1400" b="1" i="1" dirty="0" smtClean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1400" b="1" i="1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Наименование </a:t>
                      </a:r>
                      <a:r>
                        <a:rPr lang="ru-RU" sz="1400" b="1" i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мероприятия, обеспечивающего достижение результата</a:t>
                      </a:r>
                      <a:endParaRPr lang="ru-RU" sz="1400" b="1" dirty="0">
                        <a:solidFill>
                          <a:srgbClr val="000000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026" marR="470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457200" algn="ctr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endParaRPr lang="ru-RU" sz="1400" b="1" i="1" dirty="0" smtClean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457200" algn="ctr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1400" b="1" i="1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Результаты </a:t>
                      </a:r>
                      <a:r>
                        <a:rPr lang="ru-RU" sz="1400" b="1" i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(2014-2015 уч. год)</a:t>
                      </a:r>
                      <a:endParaRPr lang="ru-RU" sz="1400" b="1" dirty="0">
                        <a:solidFill>
                          <a:srgbClr val="000000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026" marR="470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7140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endParaRPr lang="ru-RU" sz="1400" b="1" i="1" dirty="0" smtClean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 indent="0" algn="ctr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1400" b="1" i="1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 </a:t>
                      </a:r>
                      <a:r>
                        <a:rPr lang="ru-RU" sz="1400" b="1" i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квартал</a:t>
                      </a:r>
                      <a:endParaRPr lang="ru-RU" sz="1400" b="1" dirty="0">
                        <a:solidFill>
                          <a:srgbClr val="000000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457200" algn="ctr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1400" b="1" i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400" b="1" dirty="0">
                        <a:solidFill>
                          <a:srgbClr val="000000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026" marR="470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endParaRPr lang="ru-RU" sz="1400" b="1" i="1" dirty="0" smtClean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 indent="0" algn="ctr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1400" b="1" i="1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 </a:t>
                      </a:r>
                      <a:r>
                        <a:rPr lang="ru-RU" sz="1400" b="1" i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квартал</a:t>
                      </a:r>
                      <a:endParaRPr lang="ru-RU" sz="1400" b="1" dirty="0">
                        <a:solidFill>
                          <a:srgbClr val="000000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026" marR="470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endParaRPr lang="ru-RU" sz="1400" b="1" i="1" dirty="0" smtClean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 indent="0" algn="ctr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1400" b="1" i="1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 </a:t>
                      </a:r>
                      <a:r>
                        <a:rPr lang="ru-RU" sz="1400" b="1" i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квартал</a:t>
                      </a:r>
                      <a:endParaRPr lang="ru-RU" sz="1400" b="1" dirty="0">
                        <a:solidFill>
                          <a:srgbClr val="000000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026" marR="470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endParaRPr lang="ru-RU" sz="1400" b="1" i="1" dirty="0" smtClean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 indent="0" algn="ctr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1400" b="1" i="1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 </a:t>
                      </a:r>
                      <a:r>
                        <a:rPr lang="ru-RU" sz="1400" b="1" i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квартал</a:t>
                      </a:r>
                      <a:endParaRPr lang="ru-RU" sz="1400" b="1" dirty="0">
                        <a:solidFill>
                          <a:srgbClr val="000000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026" marR="470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889630"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1.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733" marR="46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Приобретение оборудования  и материалов для создания развивающей предметно-пространственной среды с экологическим содержанием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733" marR="46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457200" algn="di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10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7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733" marR="46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marL="457200" algn="di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10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7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733" marR="46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marL="457200" algn="di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10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7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733" marR="46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marL="457200" algn="di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10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7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733" marR="46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889630"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2.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733" marR="46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Приобретение методического и дидактического материала по теме программы «Юный эколог Кубани»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4572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733" marR="46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45720" algn="di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8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7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733" marR="46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marL="45720" algn="di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8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7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733" marR="46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marL="45720" algn="di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8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7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733" marR="46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45720" algn="di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8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7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733" marR="46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667223"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3.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733" marR="46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Разработка информационной карты-схемы экологической тропы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4572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733" marR="46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45720" algn="di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8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7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733" marR="46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45720" algn="di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800">
                          <a:solidFill>
                            <a:srgbClr val="FF6600"/>
                          </a:solidFill>
                          <a:effectLst/>
                          <a:highlight>
                            <a:srgbClr val="FF00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7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733" marR="46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marL="45720" algn="di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8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7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733" marR="46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45720" algn="di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8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7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733" marR="46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667223"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4.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733" marR="46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Разработка дизайн-проекта видовых точек на экологической тропе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4572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733" marR="46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45720" algn="di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8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7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733" marR="46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45720" algn="di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800" dirty="0">
                          <a:solidFill>
                            <a:srgbClr val="FF6600"/>
                          </a:solidFill>
                          <a:effectLst/>
                          <a:highlight>
                            <a:srgbClr val="FF00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7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733" marR="46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45720" algn="di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7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733" marR="46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marL="45720" algn="di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7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733" marR="46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</a:tr>
              <a:tr h="1365988"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5.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733" marR="46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Создание инновационной среды в экологическом кабинете и группах, оборудование развивающих мини-центров («У моря», «Занимательные эксперименты», «Путешествие по Кавказскому биосферному заповеднику» и т.д.)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733" marR="46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45720" algn="di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7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733" marR="46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45720" algn="di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7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733" marR="46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45720" algn="di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7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733" marR="46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45720" algn="di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7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733" marR="46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</a:tr>
              <a:tr h="607105"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6.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733" marR="46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Оборудование объектов экологической тропы в соответствии с инновационным маршрутом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733" marR="46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45720" algn="di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8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7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733" marR="46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45720" algn="di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8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7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733" marR="46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45720" algn="di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8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7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733" marR="46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45720" algn="di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7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733" marR="46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87754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16632"/>
            <a:ext cx="8928992" cy="666940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968867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5"/>
          <p:cNvSpPr txBox="1">
            <a:spLocks noChangeArrowheads="1"/>
          </p:cNvSpPr>
          <p:nvPr/>
        </p:nvSpPr>
        <p:spPr bwMode="auto">
          <a:xfrm>
            <a:off x="323528" y="82595"/>
            <a:ext cx="8496944" cy="612068"/>
          </a:xfrm>
          <a:prstGeom prst="rect">
            <a:avLst/>
          </a:prstGeom>
          <a:ln w="25400" cap="flat" cmpd="sng" algn="ctr">
            <a:solidFill>
              <a:srgbClr val="C00000"/>
            </a:solidFill>
            <a:prstDash val="solid"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altLang="ru-RU" sz="2400" b="1" kern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Деятельность по развитию социального партнерства</a:t>
            </a:r>
            <a:endParaRPr lang="ru-RU" altLang="ru-RU" sz="2400" b="1" kern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1">
                  <a:lumMod val="5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58912251"/>
              </p:ext>
            </p:extLst>
          </p:nvPr>
        </p:nvGraphicFramePr>
        <p:xfrm>
          <a:off x="107506" y="1052736"/>
          <a:ext cx="8928989" cy="5256585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720078"/>
                <a:gridCol w="3990631"/>
                <a:gridCol w="1054570"/>
                <a:gridCol w="1054570"/>
                <a:gridCol w="1054570"/>
                <a:gridCol w="1054570"/>
              </a:tblGrid>
              <a:tr h="457271">
                <a:tc rowSpan="2">
                  <a:txBody>
                    <a:bodyPr/>
                    <a:lstStyle/>
                    <a:p>
                      <a:pPr marL="457200"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endParaRPr lang="ru-RU" sz="1400" b="1" i="1" dirty="0" smtClean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1400" b="1" i="1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№ </a:t>
                      </a:r>
                      <a:r>
                        <a:rPr lang="ru-RU" sz="1400" b="1" i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</a:t>
                      </a:r>
                      <a:r>
                        <a:rPr lang="en-US" sz="1400" b="1" i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/</a:t>
                      </a:r>
                      <a:r>
                        <a:rPr lang="ru-RU" sz="1400" b="1" i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</a:t>
                      </a:r>
                      <a:endParaRPr lang="ru-RU" sz="1400" b="1" dirty="0">
                        <a:solidFill>
                          <a:srgbClr val="000000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026" marR="470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endParaRPr lang="ru-RU" sz="1400" b="1" i="1" dirty="0" smtClean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1400" b="1" i="1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Наименование </a:t>
                      </a:r>
                      <a:r>
                        <a:rPr lang="ru-RU" sz="1400" b="1" i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мероприятия, обеспечивающего достижение результата</a:t>
                      </a:r>
                      <a:endParaRPr lang="ru-RU" sz="1400" b="1" dirty="0">
                        <a:solidFill>
                          <a:srgbClr val="000000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026" marR="470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457200" algn="ctr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endParaRPr lang="ru-RU" sz="1400" b="1" i="1" dirty="0" smtClean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457200" algn="ctr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1400" b="1" i="1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Результаты </a:t>
                      </a:r>
                      <a:r>
                        <a:rPr lang="ru-RU" sz="1400" b="1" i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(2014-2015 уч. год)</a:t>
                      </a:r>
                      <a:endParaRPr lang="ru-RU" sz="1400" b="1" dirty="0">
                        <a:solidFill>
                          <a:srgbClr val="000000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026" marR="470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8067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endParaRPr lang="ru-RU" sz="1400" b="1" i="1" dirty="0" smtClean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 indent="0" algn="ctr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1400" b="1" i="1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 </a:t>
                      </a:r>
                      <a:r>
                        <a:rPr lang="ru-RU" sz="1400" b="1" i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квартал</a:t>
                      </a:r>
                      <a:endParaRPr lang="ru-RU" sz="1400" b="1" dirty="0">
                        <a:solidFill>
                          <a:srgbClr val="000000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457200" algn="ctr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1400" b="1" i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400" b="1" dirty="0">
                        <a:solidFill>
                          <a:srgbClr val="000000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026" marR="470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endParaRPr lang="ru-RU" sz="1400" b="1" i="1" dirty="0" smtClean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 indent="0" algn="ctr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1400" b="1" i="1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 </a:t>
                      </a:r>
                      <a:r>
                        <a:rPr lang="ru-RU" sz="1400" b="1" i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квартал</a:t>
                      </a:r>
                      <a:endParaRPr lang="ru-RU" sz="1400" b="1" dirty="0">
                        <a:solidFill>
                          <a:srgbClr val="000000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026" marR="470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endParaRPr lang="ru-RU" sz="1400" b="1" i="1" dirty="0" smtClean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 indent="0" algn="ctr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1400" b="1" i="1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 </a:t>
                      </a:r>
                      <a:r>
                        <a:rPr lang="ru-RU" sz="1400" b="1" i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квартал</a:t>
                      </a:r>
                      <a:endParaRPr lang="ru-RU" sz="1400" b="1" dirty="0">
                        <a:solidFill>
                          <a:srgbClr val="000000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026" marR="470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endParaRPr lang="ru-RU" sz="1400" b="1" i="1" dirty="0" smtClean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 indent="0" algn="ctr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1400" b="1" i="1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 </a:t>
                      </a:r>
                      <a:r>
                        <a:rPr lang="ru-RU" sz="1400" b="1" i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квартал</a:t>
                      </a:r>
                      <a:endParaRPr lang="ru-RU" sz="1400" b="1" dirty="0">
                        <a:solidFill>
                          <a:srgbClr val="000000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026" marR="470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1744651">
                <a:tc>
                  <a:txBody>
                    <a:bodyPr/>
                    <a:lstStyle/>
                    <a:p>
                      <a:pPr marL="39688" indent="-39688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1.</a:t>
                      </a:r>
                      <a:endParaRPr lang="ru-RU" sz="1100" dirty="0">
                        <a:solidFill>
                          <a:srgbClr val="000000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85725" indent="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Договор о сотрудничестве с кандидатом биологических наук, профессором, доцентом Сочинского филиала РУДН </a:t>
                      </a:r>
                      <a:r>
                        <a:rPr lang="ru-RU" sz="1400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Скипиной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К.П. 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457200" algn="di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di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marL="457200" algn="di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di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89557">
                <a:tc>
                  <a:txBody>
                    <a:bodyPr/>
                    <a:lstStyle/>
                    <a:p>
                      <a:pPr marL="39688" indent="-39688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2.</a:t>
                      </a:r>
                      <a:endParaRPr lang="ru-RU" sz="1100" dirty="0">
                        <a:solidFill>
                          <a:srgbClr val="000000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85725" indent="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Договор о сотрудничестве с кафедрой ландшафтного дизайна и строительства СГУ для разработки дизайн-проекта экологической тропы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45720" algn="di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" algn="di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marL="45720" algn="di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" algn="di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84436">
                <a:tc>
                  <a:txBody>
                    <a:bodyPr/>
                    <a:lstStyle/>
                    <a:p>
                      <a:pPr marL="39688" indent="-39688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3.</a:t>
                      </a:r>
                      <a:endParaRPr lang="ru-RU" sz="1100" dirty="0">
                        <a:solidFill>
                          <a:srgbClr val="000000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85725" indent="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14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Договор</a:t>
                      </a:r>
                      <a:r>
                        <a:rPr lang="ru-RU" sz="1400" baseline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ы с образовательными организациями  </a:t>
                      </a:r>
                      <a:r>
                        <a:rPr lang="ru-RU" sz="1400" baseline="0" dirty="0" err="1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г.Сочи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45720" algn="di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" algn="di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1200">
                          <a:solidFill>
                            <a:srgbClr val="FF6600"/>
                          </a:solidFill>
                          <a:effectLst/>
                          <a:highlight>
                            <a:srgbClr val="FF00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" algn="di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" algn="di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82992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owerpoint-template">
  <a:themeElements>
    <a:clrScheme name="">
      <a:dk1>
        <a:srgbClr val="4D4D4D"/>
      </a:dk1>
      <a:lt1>
        <a:srgbClr val="FFFFFF"/>
      </a:lt1>
      <a:dk2>
        <a:srgbClr val="4D4D4D"/>
      </a:dk2>
      <a:lt2>
        <a:srgbClr val="0E7E24"/>
      </a:lt2>
      <a:accent1>
        <a:srgbClr val="369026"/>
      </a:accent1>
      <a:accent2>
        <a:srgbClr val="68C419"/>
      </a:accent2>
      <a:accent3>
        <a:srgbClr val="FFFFFF"/>
      </a:accent3>
      <a:accent4>
        <a:srgbClr val="404040"/>
      </a:accent4>
      <a:accent5>
        <a:srgbClr val="AEC6AC"/>
      </a:accent5>
      <a:accent6>
        <a:srgbClr val="5EB116"/>
      </a:accent6>
      <a:hlink>
        <a:srgbClr val="76E11D"/>
      </a:hlink>
      <a:folHlink>
        <a:srgbClr val="DDDDDD"/>
      </a:folHlink>
    </a:clrScheme>
    <a:fontScheme name="powerpoint-template-24">
      <a:majorFont>
        <a:latin typeface="Microsoft Sans Serif"/>
        <a:ea typeface=""/>
        <a:cs typeface=""/>
      </a:majorFont>
      <a:minorFont>
        <a:latin typeface="Microsoft Sans Serif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chemeClr val="bg2">
                <a:gamma/>
                <a:tint val="26667"/>
                <a:invGamma/>
              </a:schemeClr>
            </a:gs>
            <a:gs pos="100000">
              <a:schemeClr val="bg2">
                <a:alpha val="14999"/>
              </a:schemeClr>
            </a:gs>
          </a:gsLst>
          <a:lin ang="5400000" scaled="1"/>
        </a:gra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ru-R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chemeClr val="bg2">
                <a:gamma/>
                <a:tint val="26667"/>
                <a:invGamma/>
              </a:schemeClr>
            </a:gs>
            <a:gs pos="100000">
              <a:schemeClr val="bg2">
                <a:alpha val="14999"/>
              </a:schemeClr>
            </a:gs>
          </a:gsLst>
          <a:lin ang="5400000" scaled="1"/>
        </a:gra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ru-R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owerpoint-template-24 1">
        <a:dk1>
          <a:srgbClr val="4D4D4D"/>
        </a:dk1>
        <a:lt1>
          <a:srgbClr val="FFFFFF"/>
        </a:lt1>
        <a:dk2>
          <a:srgbClr val="4D4D4D"/>
        </a:dk2>
        <a:lt2>
          <a:srgbClr val="0C209B"/>
        </a:lt2>
        <a:accent1>
          <a:srgbClr val="2167BF"/>
        </a:accent1>
        <a:accent2>
          <a:srgbClr val="C60C0D"/>
        </a:accent2>
        <a:accent3>
          <a:srgbClr val="FFFFFF"/>
        </a:accent3>
        <a:accent4>
          <a:srgbClr val="404040"/>
        </a:accent4>
        <a:accent5>
          <a:srgbClr val="ABB8DC"/>
        </a:accent5>
        <a:accent6>
          <a:srgbClr val="B30A0B"/>
        </a:accent6>
        <a:hlink>
          <a:srgbClr val="4793C7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2">
        <a:dk1>
          <a:srgbClr val="4D4D4D"/>
        </a:dk1>
        <a:lt1>
          <a:srgbClr val="FFFFFF"/>
        </a:lt1>
        <a:dk2>
          <a:srgbClr val="4D4D4D"/>
        </a:dk2>
        <a:lt2>
          <a:srgbClr val="CC0000"/>
        </a:lt2>
        <a:accent1>
          <a:srgbClr val="FF9933"/>
        </a:accent1>
        <a:accent2>
          <a:srgbClr val="009900"/>
        </a:accent2>
        <a:accent3>
          <a:srgbClr val="FFFFFF"/>
        </a:accent3>
        <a:accent4>
          <a:srgbClr val="404040"/>
        </a:accent4>
        <a:accent5>
          <a:srgbClr val="FFCAAD"/>
        </a:accent5>
        <a:accent6>
          <a:srgbClr val="008A00"/>
        </a:accent6>
        <a:hlink>
          <a:srgbClr val="3366F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3">
        <a:dk1>
          <a:srgbClr val="4D4D4D"/>
        </a:dk1>
        <a:lt1>
          <a:srgbClr val="FFFFFF"/>
        </a:lt1>
        <a:dk2>
          <a:srgbClr val="4D4D4D"/>
        </a:dk2>
        <a:lt2>
          <a:srgbClr val="93CB6A"/>
        </a:lt2>
        <a:accent1>
          <a:srgbClr val="71BE5E"/>
        </a:accent1>
        <a:accent2>
          <a:srgbClr val="A0CD6E"/>
        </a:accent2>
        <a:accent3>
          <a:srgbClr val="FFFFFF"/>
        </a:accent3>
        <a:accent4>
          <a:srgbClr val="404040"/>
        </a:accent4>
        <a:accent5>
          <a:srgbClr val="BBDBB6"/>
        </a:accent5>
        <a:accent6>
          <a:srgbClr val="91BA63"/>
        </a:accent6>
        <a:hlink>
          <a:srgbClr val="6BAB4A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4">
        <a:dk1>
          <a:srgbClr val="4D4D4D"/>
        </a:dk1>
        <a:lt1>
          <a:srgbClr val="FFFFFF"/>
        </a:lt1>
        <a:dk2>
          <a:srgbClr val="4D4D4D"/>
        </a:dk2>
        <a:lt2>
          <a:srgbClr val="189C25"/>
        </a:lt2>
        <a:accent1>
          <a:srgbClr val="33B642"/>
        </a:accent1>
        <a:accent2>
          <a:srgbClr val="5ED05F"/>
        </a:accent2>
        <a:accent3>
          <a:srgbClr val="FFFFFF"/>
        </a:accent3>
        <a:accent4>
          <a:srgbClr val="404040"/>
        </a:accent4>
        <a:accent5>
          <a:srgbClr val="ADD7B0"/>
        </a:accent5>
        <a:accent6>
          <a:srgbClr val="54BC55"/>
        </a:accent6>
        <a:hlink>
          <a:srgbClr val="66D15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5">
        <a:dk1>
          <a:srgbClr val="4D4D4D"/>
        </a:dk1>
        <a:lt1>
          <a:srgbClr val="FFFFFF"/>
        </a:lt1>
        <a:dk2>
          <a:srgbClr val="4D4D4D"/>
        </a:dk2>
        <a:lt2>
          <a:srgbClr val="E1E14F"/>
        </a:lt2>
        <a:accent1>
          <a:srgbClr val="33B642"/>
        </a:accent1>
        <a:accent2>
          <a:srgbClr val="5ED05F"/>
        </a:accent2>
        <a:accent3>
          <a:srgbClr val="FFFFFF"/>
        </a:accent3>
        <a:accent4>
          <a:srgbClr val="404040"/>
        </a:accent4>
        <a:accent5>
          <a:srgbClr val="ADD7B0"/>
        </a:accent5>
        <a:accent6>
          <a:srgbClr val="54BC55"/>
        </a:accent6>
        <a:hlink>
          <a:srgbClr val="66D15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6">
        <a:dk1>
          <a:srgbClr val="4D4D4D"/>
        </a:dk1>
        <a:lt1>
          <a:srgbClr val="FFFFFF"/>
        </a:lt1>
        <a:dk2>
          <a:srgbClr val="4D4D4D"/>
        </a:dk2>
        <a:lt2>
          <a:srgbClr val="4C8E3D"/>
        </a:lt2>
        <a:accent1>
          <a:srgbClr val="66A050"/>
        </a:accent1>
        <a:accent2>
          <a:srgbClr val="6EA552"/>
        </a:accent2>
        <a:accent3>
          <a:srgbClr val="FFFFFF"/>
        </a:accent3>
        <a:accent4>
          <a:srgbClr val="404040"/>
        </a:accent4>
        <a:accent5>
          <a:srgbClr val="B8CDB3"/>
        </a:accent5>
        <a:accent6>
          <a:srgbClr val="639549"/>
        </a:accent6>
        <a:hlink>
          <a:srgbClr val="89B963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7">
        <a:dk1>
          <a:srgbClr val="4D4D4D"/>
        </a:dk1>
        <a:lt1>
          <a:srgbClr val="FFFFFF"/>
        </a:lt1>
        <a:dk2>
          <a:srgbClr val="4D4D4D"/>
        </a:dk2>
        <a:lt2>
          <a:srgbClr val="8CAA42"/>
        </a:lt2>
        <a:accent1>
          <a:srgbClr val="9BB249"/>
        </a:accent1>
        <a:accent2>
          <a:srgbClr val="67B64F"/>
        </a:accent2>
        <a:accent3>
          <a:srgbClr val="FFFFFF"/>
        </a:accent3>
        <a:accent4>
          <a:srgbClr val="404040"/>
        </a:accent4>
        <a:accent5>
          <a:srgbClr val="CBD5B1"/>
        </a:accent5>
        <a:accent6>
          <a:srgbClr val="5DA547"/>
        </a:accent6>
        <a:hlink>
          <a:srgbClr val="B8CC78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8">
        <a:dk1>
          <a:srgbClr val="4D4D4D"/>
        </a:dk1>
        <a:lt1>
          <a:srgbClr val="FFFFFF"/>
        </a:lt1>
        <a:dk2>
          <a:srgbClr val="4D4D4D"/>
        </a:dk2>
        <a:lt2>
          <a:srgbClr val="4D7C48"/>
        </a:lt2>
        <a:accent1>
          <a:srgbClr val="599148"/>
        </a:accent1>
        <a:accent2>
          <a:srgbClr val="69A253"/>
        </a:accent2>
        <a:accent3>
          <a:srgbClr val="FFFFFF"/>
        </a:accent3>
        <a:accent4>
          <a:srgbClr val="404040"/>
        </a:accent4>
        <a:accent5>
          <a:srgbClr val="B5C7B1"/>
        </a:accent5>
        <a:accent6>
          <a:srgbClr val="5E924A"/>
        </a:accent6>
        <a:hlink>
          <a:srgbClr val="80C15D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9">
        <a:dk1>
          <a:srgbClr val="4D4D4D"/>
        </a:dk1>
        <a:lt1>
          <a:srgbClr val="FFFFFF"/>
        </a:lt1>
        <a:dk2>
          <a:srgbClr val="4D4D4D"/>
        </a:dk2>
        <a:lt2>
          <a:srgbClr val="467F20"/>
        </a:lt2>
        <a:accent1>
          <a:srgbClr val="5CA822"/>
        </a:accent1>
        <a:accent2>
          <a:srgbClr val="66C022"/>
        </a:accent2>
        <a:accent3>
          <a:srgbClr val="FFFFFF"/>
        </a:accent3>
        <a:accent4>
          <a:srgbClr val="404040"/>
        </a:accent4>
        <a:accent5>
          <a:srgbClr val="B5D1AB"/>
        </a:accent5>
        <a:accent6>
          <a:srgbClr val="5CAE1E"/>
        </a:accent6>
        <a:hlink>
          <a:srgbClr val="71CF2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0">
        <a:dk1>
          <a:srgbClr val="4D4D4D"/>
        </a:dk1>
        <a:lt1>
          <a:srgbClr val="FFFFFF"/>
        </a:lt1>
        <a:dk2>
          <a:srgbClr val="4D4D4D"/>
        </a:dk2>
        <a:lt2>
          <a:srgbClr val="8A9BA5"/>
        </a:lt2>
        <a:accent1>
          <a:srgbClr val="5CA822"/>
        </a:accent1>
        <a:accent2>
          <a:srgbClr val="66C022"/>
        </a:accent2>
        <a:accent3>
          <a:srgbClr val="FFFFFF"/>
        </a:accent3>
        <a:accent4>
          <a:srgbClr val="404040"/>
        </a:accent4>
        <a:accent5>
          <a:srgbClr val="B5D1AB"/>
        </a:accent5>
        <a:accent6>
          <a:srgbClr val="5CAE1E"/>
        </a:accent6>
        <a:hlink>
          <a:srgbClr val="71CF2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1">
        <a:dk1>
          <a:srgbClr val="4D4D4D"/>
        </a:dk1>
        <a:lt1>
          <a:srgbClr val="FFFFFF"/>
        </a:lt1>
        <a:dk2>
          <a:srgbClr val="4D4D4D"/>
        </a:dk2>
        <a:lt2>
          <a:srgbClr val="8A9BA5"/>
        </a:lt2>
        <a:accent1>
          <a:srgbClr val="5CA822"/>
        </a:accent1>
        <a:accent2>
          <a:srgbClr val="66C022"/>
        </a:accent2>
        <a:accent3>
          <a:srgbClr val="FFFFFF"/>
        </a:accent3>
        <a:accent4>
          <a:srgbClr val="404040"/>
        </a:accent4>
        <a:accent5>
          <a:srgbClr val="B5D1AB"/>
        </a:accent5>
        <a:accent6>
          <a:srgbClr val="5CAE1E"/>
        </a:accent6>
        <a:hlink>
          <a:srgbClr val="101D05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2">
        <a:dk1>
          <a:srgbClr val="4D4D4D"/>
        </a:dk1>
        <a:lt1>
          <a:srgbClr val="FFFFFF"/>
        </a:lt1>
        <a:dk2>
          <a:srgbClr val="4D4D4D"/>
        </a:dk2>
        <a:lt2>
          <a:srgbClr val="467F20"/>
        </a:lt2>
        <a:accent1>
          <a:srgbClr val="5CA822"/>
        </a:accent1>
        <a:accent2>
          <a:srgbClr val="66C022"/>
        </a:accent2>
        <a:accent3>
          <a:srgbClr val="FFFFFF"/>
        </a:accent3>
        <a:accent4>
          <a:srgbClr val="404040"/>
        </a:accent4>
        <a:accent5>
          <a:srgbClr val="B5D1AB"/>
        </a:accent5>
        <a:accent6>
          <a:srgbClr val="5CAE1E"/>
        </a:accent6>
        <a:hlink>
          <a:srgbClr val="101D05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3">
        <a:dk1>
          <a:srgbClr val="4D4D4D"/>
        </a:dk1>
        <a:lt1>
          <a:srgbClr val="FFFFFF"/>
        </a:lt1>
        <a:dk2>
          <a:srgbClr val="4D4D4D"/>
        </a:dk2>
        <a:lt2>
          <a:srgbClr val="51873B"/>
        </a:lt2>
        <a:accent1>
          <a:srgbClr val="669E4B"/>
        </a:accent1>
        <a:accent2>
          <a:srgbClr val="79B25C"/>
        </a:accent2>
        <a:accent3>
          <a:srgbClr val="FFFFFF"/>
        </a:accent3>
        <a:accent4>
          <a:srgbClr val="404040"/>
        </a:accent4>
        <a:accent5>
          <a:srgbClr val="B8CCB1"/>
        </a:accent5>
        <a:accent6>
          <a:srgbClr val="6DA153"/>
        </a:accent6>
        <a:hlink>
          <a:srgbClr val="92CB6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4">
        <a:dk1>
          <a:srgbClr val="4D4D4D"/>
        </a:dk1>
        <a:lt1>
          <a:srgbClr val="FFFFFF"/>
        </a:lt1>
        <a:dk2>
          <a:srgbClr val="4D4D4D"/>
        </a:dk2>
        <a:lt2>
          <a:srgbClr val="42640C"/>
        </a:lt2>
        <a:accent1>
          <a:srgbClr val="8EB81F"/>
        </a:accent1>
        <a:accent2>
          <a:srgbClr val="C6D938"/>
        </a:accent2>
        <a:accent3>
          <a:srgbClr val="FFFFFF"/>
        </a:accent3>
        <a:accent4>
          <a:srgbClr val="404040"/>
        </a:accent4>
        <a:accent5>
          <a:srgbClr val="C6D8AB"/>
        </a:accent5>
        <a:accent6>
          <a:srgbClr val="B3C432"/>
        </a:accent6>
        <a:hlink>
          <a:srgbClr val="678416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5">
        <a:dk1>
          <a:srgbClr val="4D4D4D"/>
        </a:dk1>
        <a:lt1>
          <a:srgbClr val="FFFFFF"/>
        </a:lt1>
        <a:dk2>
          <a:srgbClr val="4D4D4D"/>
        </a:dk2>
        <a:lt2>
          <a:srgbClr val="0E7E24"/>
        </a:lt2>
        <a:accent1>
          <a:srgbClr val="369026"/>
        </a:accent1>
        <a:accent2>
          <a:srgbClr val="57A025"/>
        </a:accent2>
        <a:accent3>
          <a:srgbClr val="FFFFFF"/>
        </a:accent3>
        <a:accent4>
          <a:srgbClr val="404040"/>
        </a:accent4>
        <a:accent5>
          <a:srgbClr val="AEC6AC"/>
        </a:accent5>
        <a:accent6>
          <a:srgbClr val="4E9120"/>
        </a:accent6>
        <a:hlink>
          <a:srgbClr val="73B023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6">
        <a:dk1>
          <a:srgbClr val="4D4D4D"/>
        </a:dk1>
        <a:lt1>
          <a:srgbClr val="FFFFFF"/>
        </a:lt1>
        <a:dk2>
          <a:srgbClr val="4D4D4D"/>
        </a:dk2>
        <a:lt2>
          <a:srgbClr val="0E7E24"/>
        </a:lt2>
        <a:accent1>
          <a:srgbClr val="369026"/>
        </a:accent1>
        <a:accent2>
          <a:srgbClr val="57A025"/>
        </a:accent2>
        <a:accent3>
          <a:srgbClr val="FFFFFF"/>
        </a:accent3>
        <a:accent4>
          <a:srgbClr val="404040"/>
        </a:accent4>
        <a:accent5>
          <a:srgbClr val="AEC6AC"/>
        </a:accent5>
        <a:accent6>
          <a:srgbClr val="4E9120"/>
        </a:accent6>
        <a:hlink>
          <a:srgbClr val="E1E400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powerpoint-template</Template>
  <TotalTime>273</TotalTime>
  <Words>582</Words>
  <Application>Microsoft Office PowerPoint</Application>
  <PresentationFormat>Экран (4:3)</PresentationFormat>
  <Paragraphs>274</Paragraphs>
  <Slides>14</Slides>
  <Notes>7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powerpoint-template</vt:lpstr>
      <vt:lpstr>Инновационный проект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ДС №67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Инновационный проект</dc:title>
  <dc:creator>123</dc:creator>
  <cp:lastModifiedBy>123</cp:lastModifiedBy>
  <cp:revision>25</cp:revision>
  <dcterms:created xsi:type="dcterms:W3CDTF">2015-02-18T09:50:03Z</dcterms:created>
  <dcterms:modified xsi:type="dcterms:W3CDTF">2015-02-19T09:25:56Z</dcterms:modified>
</cp:coreProperties>
</file>